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41"/>
  </p:notesMasterIdLst>
  <p:handoutMasterIdLst>
    <p:handoutMasterId r:id="rId42"/>
  </p:handoutMasterIdLst>
  <p:sldIdLst>
    <p:sldId id="258" r:id="rId2"/>
    <p:sldId id="385" r:id="rId3"/>
    <p:sldId id="666" r:id="rId4"/>
    <p:sldId id="667" r:id="rId5"/>
    <p:sldId id="497" r:id="rId6"/>
    <p:sldId id="498" r:id="rId7"/>
    <p:sldId id="499" r:id="rId8"/>
    <p:sldId id="500" r:id="rId9"/>
    <p:sldId id="668" r:id="rId10"/>
    <p:sldId id="670" r:id="rId11"/>
    <p:sldId id="501" r:id="rId12"/>
    <p:sldId id="503" r:id="rId13"/>
    <p:sldId id="504" r:id="rId14"/>
    <p:sldId id="505" r:id="rId15"/>
    <p:sldId id="502" r:id="rId16"/>
    <p:sldId id="665" r:id="rId17"/>
    <p:sldId id="671" r:id="rId18"/>
    <p:sldId id="611" r:id="rId19"/>
    <p:sldId id="613" r:id="rId20"/>
    <p:sldId id="614" r:id="rId21"/>
    <p:sldId id="615" r:id="rId22"/>
    <p:sldId id="616" r:id="rId23"/>
    <p:sldId id="617" r:id="rId24"/>
    <p:sldId id="618" r:id="rId25"/>
    <p:sldId id="619" r:id="rId26"/>
    <p:sldId id="620" r:id="rId27"/>
    <p:sldId id="621" r:id="rId28"/>
    <p:sldId id="642" r:id="rId29"/>
    <p:sldId id="643" r:id="rId30"/>
    <p:sldId id="644" r:id="rId31"/>
    <p:sldId id="648" r:id="rId32"/>
    <p:sldId id="650" r:id="rId33"/>
    <p:sldId id="651" r:id="rId34"/>
    <p:sldId id="652" r:id="rId35"/>
    <p:sldId id="653" r:id="rId36"/>
    <p:sldId id="654" r:id="rId37"/>
    <p:sldId id="655" r:id="rId38"/>
    <p:sldId id="649" r:id="rId39"/>
    <p:sldId id="656" r:id="rId40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49">
          <p15:clr>
            <a:srgbClr val="A4A3A4"/>
          </p15:clr>
        </p15:guide>
        <p15:guide id="4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 autoAdjust="0"/>
    <p:restoredTop sz="94629" autoAdjust="0"/>
  </p:normalViewPr>
  <p:slideViewPr>
    <p:cSldViewPr>
      <p:cViewPr>
        <p:scale>
          <a:sx n="100" d="100"/>
          <a:sy n="100" d="100"/>
        </p:scale>
        <p:origin x="3652" y="12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581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342" y="0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921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342" y="8894921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FAD2802E-C315-4609-B5F5-3AE722F480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861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399426D-20A7-477C-A872-C344D869AC40}" type="datetimeFigureOut">
              <a:rPr lang="en-US"/>
              <a:pPr>
                <a:defRPr/>
              </a:pPr>
              <a:t>4/17/2018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B6698F-19EC-445F-938C-011B50414F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341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BE4FD0-CFED-46D3-A275-7FB710220410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247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fld id="{8388B000-2B66-4535-AE37-579D14C09EAB}" type="slidenum">
              <a:rPr lang="en-US" altLang="en-US">
                <a:latin typeface="Times New Roman" panose="02020603050405020304" pitchFamily="18" charset="0"/>
              </a:rPr>
              <a:pPr algn="r" eaLnBrk="1" hangingPunct="1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None/>
              </a:pPr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239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3233" indent="-29355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4204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3885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3567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83249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52930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22612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3992293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EFE286D-189D-44D5-9C9A-A6D3BDE8F63D}" type="slidenum">
              <a:rPr lang="en-US" sz="1200"/>
              <a:pPr eaLnBrk="1" hangingPunct="1"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3233" indent="-29355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4204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3885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3567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83249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52930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22612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3992293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3E7D348-83BE-4DD2-BDF0-7A0DC526CD30}" type="slidenum">
              <a:rPr lang="en-US" sz="1200"/>
              <a:pPr eaLnBrk="1" hangingPunct="1"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3233" indent="-29355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4204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3885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3567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83249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52930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22612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3992293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646D0BB-F9A3-4CEB-9EDD-CDAF9DD29A33}" type="slidenum">
              <a:rPr lang="en-US" sz="1200"/>
              <a:pPr eaLnBrk="1" hangingPunct="1"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3233" indent="-29355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4204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3885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3567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83249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52930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22612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3992293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EC7626-9BCF-443D-B671-4366AF91AF03}" type="slidenum">
              <a:rPr lang="en-US" sz="1200"/>
              <a:pPr eaLnBrk="1" hangingPunct="1"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3233" indent="-29355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4204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3885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3567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83249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52930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22612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3992293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0317BDA-F42F-49BF-9740-A977C6B9B1E4}" type="slidenum">
              <a:rPr lang="en-US" sz="1200"/>
              <a:pPr eaLnBrk="1" hangingPunct="1"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3233" indent="-29355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4204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3885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3567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83249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52930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22612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3992293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F62AB2E-2124-4E2E-94FC-C5A73D3B43A0}" type="slidenum">
              <a:rPr lang="en-US" sz="1200"/>
              <a:pPr eaLnBrk="1" hangingPunct="1"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3233" indent="-29355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4204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3885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3567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83249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52930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22612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3992293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0D3F65E-03E6-4F7F-9A01-605D7142EB46}" type="slidenum">
              <a:rPr lang="en-US" sz="1200"/>
              <a:pPr eaLnBrk="1" hangingPunct="1"/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3233" indent="-29355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4204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3885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3567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83249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52930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22612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3992293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9B241FC-FD58-4A24-B3A9-CCFB351C6201}" type="slidenum">
              <a:rPr lang="en-US" sz="1200"/>
              <a:pPr eaLnBrk="1" hangingPunct="1"/>
              <a:t>22</a:t>
            </a:fld>
            <a:endParaRPr 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3233" indent="-29355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4204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3885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3567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83249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52930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22612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3992293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B95905E-9FEA-4F57-92B9-44A94F087D6D}" type="slidenum">
              <a:rPr lang="en-US" sz="1200"/>
              <a:pPr eaLnBrk="1" hangingPunct="1"/>
              <a:t>23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3233" indent="-29355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4204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3885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3567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83249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52930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22612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3992293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0EE1DF7-FD95-4D0E-99D0-8D595AC9600E}" type="slidenum">
              <a:rPr lang="en-US" sz="1200"/>
              <a:pPr eaLnBrk="1" hangingPunct="1"/>
              <a:t>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00550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3233" indent="-29355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4204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3885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3567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83249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52930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22612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3992293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6CC208A-D2CB-4C6C-80FB-251491AAAB02}" type="slidenum">
              <a:rPr lang="en-US" sz="1200"/>
              <a:pPr eaLnBrk="1" hangingPunct="1"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3233" indent="-29355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4204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3885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3567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83249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52930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22612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3992293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ED91CFE-E3A6-40BD-8D92-4274252DEBBC}" type="slidenum">
              <a:rPr lang="en-US" sz="1200"/>
              <a:pPr eaLnBrk="1" hangingPunct="1"/>
              <a:t>25</a:t>
            </a:fld>
            <a:endParaRPr 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3233" indent="-29355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4204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3885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3567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83249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52930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22612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3992293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F360841-E9F9-4609-AFE8-6E3D548DA646}" type="slidenum">
              <a:rPr lang="en-US" sz="1200"/>
              <a:pPr eaLnBrk="1" hangingPunct="1"/>
              <a:t>26</a:t>
            </a:fld>
            <a:endParaRPr 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6026" indent="-2907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3117" indent="-2326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8364" indent="-2326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3610" indent="-2326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8857" indent="-232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4104" indent="-232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89350" indent="-232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54597" indent="-232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</a:pPr>
            <a:fld id="{1DF71AF1-ECCE-44A6-83F9-EB76D4AEB5FE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20000"/>
                </a:spcBef>
                <a:buSzTx/>
              </a:pPr>
              <a:t>29</a:t>
            </a:fld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1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fld id="{1C70221F-ACF6-449B-B639-9A2CDC670831}" type="slidenum">
              <a:rPr lang="en-US" altLang="en-US">
                <a:latin typeface="Times New Roman" panose="02020603050405020304" pitchFamily="18" charset="0"/>
              </a:rPr>
              <a:pPr algn="r" eaLnBrk="1" hangingPunct="1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None/>
              </a:pPr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588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2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fld id="{463E9556-C8CC-407E-82C7-2A089405C5E5}" type="slidenum">
              <a:rPr lang="en-US" altLang="en-US">
                <a:latin typeface="Times New Roman" panose="02020603050405020304" pitchFamily="18" charset="0"/>
              </a:rPr>
              <a:pPr algn="r" eaLnBrk="1" hangingPunct="1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None/>
              </a:pPr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308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fld id="{8DAD500C-8C28-4D1C-AB36-4929EEDEEA27}" type="slidenum">
              <a:rPr lang="en-US" altLang="en-US">
                <a:latin typeface="Times New Roman" panose="02020603050405020304" pitchFamily="18" charset="0"/>
              </a:rPr>
              <a:pPr algn="r" eaLnBrk="1" hangingPunct="1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None/>
              </a:pPr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536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fld id="{821BB908-7EBC-4816-9DF7-2D99C2F243C5}" type="slidenum">
              <a:rPr lang="en-US" altLang="en-US">
                <a:latin typeface="Times New Roman" panose="02020603050405020304" pitchFamily="18" charset="0"/>
              </a:rPr>
              <a:pPr algn="r" eaLnBrk="1" hangingPunct="1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None/>
              </a:pPr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773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3233" indent="-29355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4204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3885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3567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83249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52930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22612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3992293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BC3FDBF-D5AE-4DAD-8613-DBCC3A7425CB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fld id="{A636A853-C810-4439-AAD5-6CF737B4C57A}" type="slidenum">
              <a:rPr lang="en-US" altLang="en-US">
                <a:latin typeface="Times New Roman" panose="02020603050405020304" pitchFamily="18" charset="0"/>
              </a:rPr>
              <a:pPr algn="r" eaLnBrk="1" hangingPunct="1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None/>
              </a:pPr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573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04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000000"/>
              </a:buClr>
              <a:buFont typeface="Wingdings" panose="05000000000000000000" pitchFamily="2" charset="2"/>
              <a:buNone/>
            </a:pPr>
            <a:fld id="{919829F9-6011-491F-BE24-B010427680B8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spcBef>
                  <a:spcPct val="20000"/>
                </a:spcBef>
                <a:buClr>
                  <a:srgbClr val="000000"/>
                </a:buClr>
                <a:buFont typeface="Wingdings" panose="05000000000000000000" pitchFamily="2" charset="2"/>
                <a:buNone/>
              </a:pPr>
              <a:t>13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22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10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3124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033463"/>
            <a:ext cx="7772400" cy="1143000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91001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76200"/>
            <a:ext cx="20193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5905500" cy="518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240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5240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51472" y="161931"/>
            <a:ext cx="8001000" cy="60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 dirty="0">
              <a:latin typeface="Helvetica" charset="0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9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06"/>
          <a:stretch>
            <a:fillRect/>
          </a:stretch>
        </p:blipFill>
        <p:spPr bwMode="auto">
          <a:xfrm>
            <a:off x="8686221" y="952500"/>
            <a:ext cx="287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8"/>
          <p:cNvSpPr>
            <a:spLocks noChangeShapeType="1"/>
          </p:cNvSpPr>
          <p:nvPr userDrawn="1"/>
        </p:nvSpPr>
        <p:spPr bwMode="auto">
          <a:xfrm>
            <a:off x="0" y="914400"/>
            <a:ext cx="8382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500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•"/>
        <a:defRPr sz="1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0.wmf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5.wmf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2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0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40.wmf"/><Relationship Id="rId10" Type="http://schemas.openxmlformats.org/officeDocument/2006/relationships/hyperlink" Target="http://waterdata.usgs.gov/nwis/uv?03336900" TargetMode="External"/><Relationship Id="rId4" Type="http://schemas.openxmlformats.org/officeDocument/2006/relationships/oleObject" Target="../embeddings/oleObject22.bin"/><Relationship Id="rId9" Type="http://schemas.openxmlformats.org/officeDocument/2006/relationships/image" Target="../media/image42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4.wmf"/><Relationship Id="rId12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45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9.wmf"/><Relationship Id="rId12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51.wmf"/><Relationship Id="rId5" Type="http://schemas.openxmlformats.org/officeDocument/2006/relationships/image" Target="../media/image48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50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54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36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37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hyperlink" Target="http://upload.wikimedia.org/wikipedia/commons/c/cc/Pelamis_bursts_out_of_a_wave.JPG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e/Grand_Coulee_NASA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http://upload.wikimedia.org/wikipedia/commons/7/73/Grand_Coulee_Dam.jpg" TargetMode="Externa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8/Inga04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://upload.wikimedia.org/wikipedia/commons/c/c0/Inga_2006-projet.svg" TargetMode="Externa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ECE 333 </a:t>
            </a:r>
            <a:br>
              <a:rPr lang="en-US" altLang="en-US" dirty="0"/>
            </a:br>
            <a:r>
              <a:rPr lang="en-US" altLang="en-US" dirty="0"/>
              <a:t>Green Electric Energy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17526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Hydro and Wave Power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/>
              <a:t>Dr. Karl Reinhard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University of Illinois at Urbana-Champaign</a:t>
            </a:r>
          </a:p>
          <a:p>
            <a:r>
              <a:rPr lang="en-US" dirty="0"/>
              <a:t>reinhrd2@illinois.edu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Conversions for Water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953607"/>
              </p:ext>
            </p:extLst>
          </p:nvPr>
        </p:nvGraphicFramePr>
        <p:xfrm>
          <a:off x="800697" y="2108482"/>
          <a:ext cx="6057901" cy="259051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6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3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795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4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4"/>
                          </a:solidFill>
                        </a:rPr>
                        <a:t>American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4"/>
                          </a:solidFill>
                        </a:rPr>
                        <a:t>SI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en-US" sz="1800" dirty="0"/>
                        <a:t>1 ft</a:t>
                      </a:r>
                      <a:r>
                        <a:rPr lang="en-US" sz="1800" baseline="30000" dirty="0"/>
                        <a:t>3</a:t>
                      </a:r>
                      <a:endParaRPr lang="en-US" sz="1800" dirty="0">
                        <a:solidFill>
                          <a:schemeClr val="accent4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7.4805</a:t>
                      </a:r>
                      <a:r>
                        <a:rPr lang="en-US" sz="1800" baseline="0" dirty="0"/>
                        <a:t> gal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0.02832 m</a:t>
                      </a:r>
                      <a:r>
                        <a:rPr lang="en-US" sz="1800" baseline="30000" dirty="0"/>
                        <a:t>3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en-US" sz="1800" dirty="0"/>
                        <a:t>1 ft/ second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0.6818</a:t>
                      </a:r>
                      <a:r>
                        <a:rPr lang="en-US" sz="1800" baseline="0" dirty="0"/>
                        <a:t> mph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0.3048</a:t>
                      </a:r>
                      <a:r>
                        <a:rPr lang="en-US" sz="1800" baseline="0" dirty="0"/>
                        <a:t> m/s</a:t>
                      </a:r>
                      <a:endParaRPr lang="en-US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215">
                <a:tc>
                  <a:txBody>
                    <a:bodyPr/>
                    <a:lstStyle/>
                    <a:p>
                      <a:r>
                        <a:rPr lang="en-US" sz="1800" dirty="0"/>
                        <a:t>1 ft</a:t>
                      </a:r>
                      <a:r>
                        <a:rPr lang="en-US" sz="1800" baseline="30000" dirty="0"/>
                        <a:t>3</a:t>
                      </a:r>
                      <a:r>
                        <a:rPr lang="en-US" sz="1800" dirty="0"/>
                        <a:t>/second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448.8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gpm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0.02832 m</a:t>
                      </a:r>
                      <a:r>
                        <a:rPr lang="en-US" sz="1800" baseline="30000" dirty="0"/>
                        <a:t>3</a:t>
                      </a:r>
                      <a:r>
                        <a:rPr lang="en-US" sz="1800" dirty="0"/>
                        <a:t>/s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en-US" sz="1800" dirty="0"/>
                        <a:t>Water density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62.428 lb/ft</a:t>
                      </a:r>
                      <a:r>
                        <a:rPr lang="en-US" sz="1800" baseline="30000" dirty="0"/>
                        <a:t>3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1000 kg/m</a:t>
                      </a:r>
                      <a:r>
                        <a:rPr lang="en-US" sz="1800" baseline="30000" dirty="0"/>
                        <a:t>3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en-US" sz="1800" dirty="0"/>
                        <a:t>1 psi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2.307 ft of water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6896 N/m</a:t>
                      </a:r>
                      <a:r>
                        <a:rPr lang="en-US" sz="1800" baseline="30000" dirty="0"/>
                        <a:t>2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en-US" sz="1800" dirty="0"/>
                        <a:t>1 kW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737.56 ft-lb/s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1000 N-m/s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63" name="Content Placeholder 2"/>
          <p:cNvSpPr>
            <a:spLocks noGrp="1"/>
          </p:cNvSpPr>
          <p:nvPr>
            <p:ph idx="1"/>
          </p:nvPr>
        </p:nvSpPr>
        <p:spPr>
          <a:xfrm>
            <a:off x="228600" y="4876800"/>
            <a:ext cx="8534400" cy="17526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    Use this to find the potential power available given a head </a:t>
            </a:r>
            <a:r>
              <a:rPr lang="en-US" i="1" dirty="0"/>
              <a:t>H</a:t>
            </a:r>
            <a:r>
              <a:rPr lang="en-US" i="1" baseline="-25000" dirty="0"/>
              <a:t>N</a:t>
            </a:r>
            <a:r>
              <a:rPr lang="en-US" dirty="0"/>
              <a:t> and a flow rate </a:t>
            </a:r>
            <a:r>
              <a:rPr lang="en-US" i="1" dirty="0"/>
              <a:t>Q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589211"/>
              </p:ext>
            </p:extLst>
          </p:nvPr>
        </p:nvGraphicFramePr>
        <p:xfrm>
          <a:off x="533400" y="5753100"/>
          <a:ext cx="47196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05" name="Equation" r:id="rId4" imgW="2501640" imgH="203040" progId="Equation.DSMT4">
                  <p:embed/>
                </p:oleObj>
              </mc:Choice>
              <mc:Fallback>
                <p:oleObj name="Equation" r:id="rId4" imgW="2501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753100"/>
                        <a:ext cx="47196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4" name="TextBox 6"/>
          <p:cNvSpPr txBox="1">
            <a:spLocks noChangeArrowheads="1"/>
          </p:cNvSpPr>
          <p:nvPr/>
        </p:nvSpPr>
        <p:spPr bwMode="auto">
          <a:xfrm>
            <a:off x="369888" y="1104106"/>
            <a:ext cx="645696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200" dirty="0"/>
              <a:t>Water has potential energy (</a:t>
            </a:r>
            <a:r>
              <a:rPr lang="en-US" sz="2200" i="1" dirty="0" err="1"/>
              <a:t>mgh</a:t>
            </a:r>
            <a:r>
              <a:rPr lang="en-US" sz="2200" dirty="0"/>
              <a:t>), kinetic energy </a:t>
            </a:r>
            <a:br>
              <a:rPr lang="en-US" sz="2200" dirty="0"/>
            </a:br>
            <a:r>
              <a:rPr lang="en-US" sz="2200" dirty="0"/>
              <a:t>(</a:t>
            </a:r>
            <a:r>
              <a:rPr lang="en-US" sz="2200" i="1" dirty="0"/>
              <a:t>½mv</a:t>
            </a:r>
            <a:r>
              <a:rPr lang="en-US" sz="2200" i="1" baseline="30000" dirty="0"/>
              <a:t>2</a:t>
            </a:r>
            <a:r>
              <a:rPr lang="en-US" sz="2200" dirty="0"/>
              <a:t>) and pressure energy (</a:t>
            </a:r>
            <a:r>
              <a:rPr lang="en-US" sz="2200" i="1" dirty="0" err="1"/>
              <a:t>mgh</a:t>
            </a:r>
            <a:r>
              <a:rPr lang="en-US" sz="2200" dirty="0"/>
              <a:t> → </a:t>
            </a:r>
            <a:r>
              <a:rPr lang="en-US" sz="2200" dirty="0" err="1"/>
              <a:t>noncompressible</a:t>
            </a:r>
            <a:r>
              <a:rPr lang="en-US" sz="2200" dirty="0"/>
              <a:t>)</a:t>
            </a:r>
          </a:p>
        </p:txBody>
      </p:sp>
      <p:sp>
        <p:nvSpPr>
          <p:cNvPr id="1065" name="TextBox 7"/>
          <p:cNvSpPr txBox="1">
            <a:spLocks noChangeArrowheads="1"/>
          </p:cNvSpPr>
          <p:nvPr/>
        </p:nvSpPr>
        <p:spPr bwMode="auto">
          <a:xfrm>
            <a:off x="457200" y="6252944"/>
            <a:ext cx="770114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200" dirty="0"/>
              <a:t>Note, pounds is a unit of force; 1 slug = 14.6 kg (32.2 </a:t>
            </a:r>
            <a:r>
              <a:rPr lang="en-US" sz="2200" dirty="0" err="1"/>
              <a:t>lbs</a:t>
            </a:r>
            <a:r>
              <a:rPr lang="en-US" sz="2200" dirty="0"/>
              <a:t> at one g)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400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8001000" cy="533400"/>
          </a:xfrm>
        </p:spPr>
        <p:txBody>
          <a:bodyPr/>
          <a:lstStyle/>
          <a:p>
            <a:r>
              <a:rPr lang="en-US" altLang="en-US" dirty="0"/>
              <a:t>Micro Hydro (less than 100 kW)</a:t>
            </a:r>
          </a:p>
        </p:txBody>
      </p:sp>
      <p:pic>
        <p:nvPicPr>
          <p:cNvPr id="1536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84287"/>
            <a:ext cx="5638800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-57150" y="5791200"/>
            <a:ext cx="8496300" cy="88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2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2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en-US" sz="1600" dirty="0">
                <a:latin typeface="Arial" panose="020B0604020202020204" pitchFamily="34" charset="0"/>
              </a:rPr>
              <a:t>FIGURE 8.30   A micro-hydropower system in which water is diverted into a penstock and delivered to a powerhouse below.</a:t>
            </a:r>
          </a:p>
          <a:p>
            <a:pPr lvl="2" eaLnBrk="1" hangingPunct="1"/>
            <a:r>
              <a:rPr lang="en-US" altLang="en-US" sz="1200" dirty="0"/>
              <a:t>Masters, Gilbert M. </a:t>
            </a:r>
            <a:r>
              <a:rPr lang="en-US" altLang="en-US" sz="1200" i="1" dirty="0"/>
              <a:t>Renewable and Efficient Electric Power Systems,  2nd Edition</a:t>
            </a:r>
            <a:r>
              <a:rPr lang="en-US" altLang="en-US" sz="1200" dirty="0"/>
              <a:t>. Wiley-Blackwell, 21/06/2013. </a:t>
            </a:r>
          </a:p>
        </p:txBody>
      </p:sp>
    </p:spTree>
    <p:extLst>
      <p:ext uri="{BB962C8B-B14F-4D97-AF65-F5344CB8AC3E}">
        <p14:creationId xmlns:p14="http://schemas.microsoft.com/office/powerpoint/2010/main" val="2610986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7" y="1676400"/>
            <a:ext cx="6781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04273" y="5943600"/>
            <a:ext cx="9067801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2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2" eaLnBrk="1" hangingPunct="1"/>
            <a:r>
              <a:rPr lang="en-US" altLang="en-US" sz="1600" dirty="0">
                <a:latin typeface="Arial" panose="020B0604020202020204" pitchFamily="34" charset="0"/>
              </a:rPr>
              <a:t>FIGURE 8.31 Transformations of energy in a hydroelectric system.</a:t>
            </a:r>
          </a:p>
          <a:p>
            <a:pPr lvl="2" eaLnBrk="1" hangingPunct="1"/>
            <a:r>
              <a:rPr lang="en-US" altLang="en-US" sz="1200" dirty="0"/>
              <a:t>Masters, Gilbert M. </a:t>
            </a:r>
            <a:r>
              <a:rPr lang="en-US" altLang="en-US" sz="1200" i="1" dirty="0"/>
              <a:t>Renewable and Efficient Electric Power Systems,  2nd Edition</a:t>
            </a:r>
            <a:r>
              <a:rPr lang="en-US" altLang="en-US" sz="1200" dirty="0"/>
              <a:t>. Wiley-Blackwell, 21/06/2013.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52425"/>
            <a:ext cx="5334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99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524000"/>
            <a:ext cx="3962400" cy="236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"/>
            <a:ext cx="483099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36" name="Object 4"/>
          <p:cNvGraphicFramePr>
            <a:graphicFrameLocks noChangeAspect="1"/>
          </p:cNvGraphicFramePr>
          <p:nvPr>
            <p:extLst/>
          </p:nvPr>
        </p:nvGraphicFramePr>
        <p:xfrm>
          <a:off x="2794000" y="4724400"/>
          <a:ext cx="5029200" cy="194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2" name="Equation" r:id="rId5" imgW="3479760" imgH="1346040" progId="Equation.DSMT4">
                  <p:embed/>
                </p:oleObj>
              </mc:Choice>
              <mc:Fallback>
                <p:oleObj name="Equation" r:id="rId5" imgW="3479760" imgH="1346040" progId="Equation.DSMT4">
                  <p:embed/>
                  <p:pic>
                    <p:nvPicPr>
                      <p:cNvPr id="184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4724400"/>
                        <a:ext cx="5029200" cy="194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495300" y="3992346"/>
            <a:ext cx="6096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713" lvl="2" eaLnBrk="1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</a:pPr>
            <a:r>
              <a:rPr lang="en-US" altLang="en-US" sz="1600" dirty="0">
                <a:latin typeface="Arial" panose="020B0604020202020204" pitchFamily="34" charset="0"/>
              </a:rPr>
              <a:t>Fig. 8.31  Transformation of Energy in a hydroelectric system. </a:t>
            </a:r>
          </a:p>
          <a:p>
            <a:pPr marL="58738" lvl="2" eaLnBrk="1" hangingPunct="1"/>
            <a:r>
              <a:rPr lang="en-US" altLang="en-US" sz="1200" dirty="0">
                <a:solidFill>
                  <a:srgbClr val="003366"/>
                </a:solidFill>
              </a:rPr>
              <a:t>Masters, Gilbert M. </a:t>
            </a:r>
            <a:r>
              <a:rPr lang="en-US" altLang="en-US" sz="1200" i="1" dirty="0">
                <a:solidFill>
                  <a:srgbClr val="003366"/>
                </a:solidFill>
              </a:rPr>
              <a:t>Renewable and Efficient Electric Power Systems,  2nd Edition</a:t>
            </a:r>
            <a:r>
              <a:rPr lang="en-US" altLang="en-US" sz="1200" dirty="0">
                <a:solidFill>
                  <a:srgbClr val="003366"/>
                </a:solidFill>
              </a:rPr>
              <a:t>. Wiley-Blackwell, 21/06/2013.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1952650"/>
            <a:ext cx="40386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8" lvl="2" eaLnBrk="1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</a:pPr>
            <a:r>
              <a:rPr lang="en-US" altLang="en-US" sz="1600" dirty="0">
                <a:latin typeface="Arial" panose="020B0604020202020204" pitchFamily="34" charset="0"/>
              </a:rPr>
              <a:t>Table. 8.10  Useful Conversions for Water</a:t>
            </a:r>
          </a:p>
          <a:p>
            <a:pPr marL="58738" lvl="2" eaLnBrk="1" hangingPunct="1"/>
            <a:r>
              <a:rPr lang="en-US" altLang="en-US" sz="1200" dirty="0">
                <a:solidFill>
                  <a:srgbClr val="003366"/>
                </a:solidFill>
              </a:rPr>
              <a:t>Masters, Gilbert M. </a:t>
            </a:r>
            <a:r>
              <a:rPr lang="en-US" altLang="en-US" sz="1200" i="1" dirty="0">
                <a:solidFill>
                  <a:srgbClr val="003366"/>
                </a:solidFill>
              </a:rPr>
              <a:t>Renewable and Efficient Electric Power Systems,  2nd Edition</a:t>
            </a:r>
            <a:r>
              <a:rPr lang="en-US" altLang="en-US" sz="1200" dirty="0">
                <a:solidFill>
                  <a:srgbClr val="003366"/>
                </a:solidFill>
              </a:rPr>
              <a:t>. Wiley-Blackwell, 21/06/2013. </a:t>
            </a:r>
          </a:p>
        </p:txBody>
      </p:sp>
    </p:spTree>
    <p:extLst>
      <p:ext uri="{BB962C8B-B14F-4D97-AF65-F5344CB8AC3E}">
        <p14:creationId xmlns:p14="http://schemas.microsoft.com/office/powerpoint/2010/main" val="2216156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3429000" cy="377073"/>
          </a:xfrm>
        </p:spPr>
        <p:txBody>
          <a:bodyPr/>
          <a:lstStyle/>
          <a:p>
            <a:r>
              <a:rPr lang="en-US" altLang="en-US" dirty="0"/>
              <a:t>Pipe Head Loss </a:t>
            </a:r>
          </a:p>
        </p:txBody>
      </p:sp>
      <p:pic>
        <p:nvPicPr>
          <p:cNvPr id="1945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" y="2133600"/>
            <a:ext cx="7343775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600" y="5791200"/>
            <a:ext cx="7620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713" lvl="2" eaLnBrk="1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</a:pPr>
            <a:r>
              <a:rPr lang="en-US" sz="1600" dirty="0">
                <a:latin typeface="Arial" panose="020B0604020202020204" pitchFamily="34" charset="0"/>
              </a:rPr>
              <a:t>FIGURE 8.34   Net head is what remains after pipe losses are accounted for.</a:t>
            </a:r>
          </a:p>
          <a:p>
            <a:pPr marL="112713" lvl="2"/>
            <a:r>
              <a:rPr lang="en-US" sz="1200" dirty="0"/>
              <a:t>Masters, Gilbert M. </a:t>
            </a:r>
            <a:r>
              <a:rPr lang="en-US" sz="1200" i="1" dirty="0"/>
              <a:t>Renewable and Efficient Electric Power Systems,  2nd Edition</a:t>
            </a:r>
            <a:r>
              <a:rPr lang="en-US" sz="1200" dirty="0"/>
              <a:t>. Wiley-Blackwell, 21/06/2013. </a:t>
            </a:r>
          </a:p>
        </p:txBody>
      </p:sp>
    </p:spTree>
    <p:extLst>
      <p:ext uri="{BB962C8B-B14F-4D97-AF65-F5344CB8AC3E}">
        <p14:creationId xmlns:p14="http://schemas.microsoft.com/office/powerpoint/2010/main" val="976259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481" y="289718"/>
            <a:ext cx="389890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altLang="en-US" sz="2800"/>
              <a:t>Head Loss from Pipes</a:t>
            </a:r>
          </a:p>
        </p:txBody>
      </p:sp>
      <p:pic>
        <p:nvPicPr>
          <p:cNvPr id="2150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6553200" cy="374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3387" y="5715000"/>
            <a:ext cx="8686800" cy="106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2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2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en-US" sz="1600" dirty="0">
                <a:latin typeface="Arial" panose="020B0604020202020204" pitchFamily="34" charset="0"/>
              </a:rPr>
              <a:t>FIGURE 8.35   Friction head loss, in feet of head per 100 </a:t>
            </a:r>
            <a:r>
              <a:rPr lang="en-US" altLang="en-US" sz="1600" dirty="0" err="1">
                <a:latin typeface="Arial" panose="020B0604020202020204" pitchFamily="34" charset="0"/>
              </a:rPr>
              <a:t>ft</a:t>
            </a:r>
            <a:r>
              <a:rPr lang="en-US" altLang="en-US" sz="1600" dirty="0">
                <a:latin typeface="Arial" panose="020B0604020202020204" pitchFamily="34" charset="0"/>
              </a:rPr>
              <a:t> of pipe, for 160-psi PVC piping and for polyethylene, SDR pressure-rated pipe.</a:t>
            </a:r>
          </a:p>
          <a:p>
            <a:pPr lvl="2" eaLnBrk="1" hangingPunct="1">
              <a:spcBef>
                <a:spcPct val="0"/>
              </a:spcBef>
              <a:buClrTx/>
              <a:buSzTx/>
            </a:pPr>
            <a:r>
              <a:rPr lang="en-US" altLang="en-US" sz="1200" dirty="0">
                <a:solidFill>
                  <a:srgbClr val="003366"/>
                </a:solidFill>
              </a:rPr>
              <a:t>Masters, Gilbert M. </a:t>
            </a:r>
            <a:r>
              <a:rPr lang="en-US" altLang="en-US" sz="1200" i="1" dirty="0">
                <a:solidFill>
                  <a:srgbClr val="003366"/>
                </a:solidFill>
              </a:rPr>
              <a:t>Renewable and Efficient Electric Power Systems,  2nd Edition</a:t>
            </a:r>
            <a:r>
              <a:rPr lang="en-US" altLang="en-US" sz="1200" dirty="0">
                <a:solidFill>
                  <a:srgbClr val="003366"/>
                </a:solidFill>
              </a:rPr>
              <a:t>. Wiley-Blackwell, 21/06/2013. </a:t>
            </a:r>
          </a:p>
          <a:p>
            <a:pPr lvl="2" eaLnBrk="1" hangingPunct="1"/>
            <a:endParaRPr lang="en-US" altLang="en-US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275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Water Tower Example</a:t>
            </a:r>
          </a:p>
        </p:txBody>
      </p:sp>
      <p:sp>
        <p:nvSpPr>
          <p:cNvPr id="205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10600" cy="3733800"/>
          </a:xfrm>
        </p:spPr>
        <p:txBody>
          <a:bodyPr/>
          <a:lstStyle/>
          <a:p>
            <a:r>
              <a:rPr lang="en-US" dirty="0"/>
              <a:t>How much energy is in a 500,000 gallon water tower with an average height of 200 </a:t>
            </a:r>
            <a:r>
              <a:rPr lang="en-US" dirty="0" err="1"/>
              <a:t>ft</a:t>
            </a:r>
            <a:r>
              <a:rPr lang="en-US" dirty="0"/>
              <a:t> (60.9 m)?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38163" y="3048000"/>
          <a:ext cx="58626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18" name="Equation" r:id="rId4" imgW="3111480" imgH="228600" progId="Equation.DSMT4">
                  <p:embed/>
                </p:oleObj>
              </mc:Choice>
              <mc:Fallback>
                <p:oleObj name="Equation" r:id="rId4" imgW="3111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3048000"/>
                        <a:ext cx="586263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79438" y="4314825"/>
          <a:ext cx="5002212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19" name="Equation" r:id="rId6" imgW="2654280" imgH="685800" progId="Equation.DSMT4">
                  <p:embed/>
                </p:oleObj>
              </mc:Choice>
              <mc:Fallback>
                <p:oleObj name="Equation" r:id="rId6" imgW="265428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8" y="4314825"/>
                        <a:ext cx="5002212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457200" y="2514600"/>
            <a:ext cx="2217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Mass of water</a:t>
            </a:r>
          </a:p>
        </p:txBody>
      </p:sp>
      <p:sp>
        <p:nvSpPr>
          <p:cNvPr id="2057" name="Rectangle 8"/>
          <p:cNvSpPr>
            <a:spLocks noChangeArrowheads="1"/>
          </p:cNvSpPr>
          <p:nvPr/>
        </p:nvSpPr>
        <p:spPr bwMode="auto">
          <a:xfrm>
            <a:off x="528638" y="3933825"/>
            <a:ext cx="12144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Energy</a:t>
            </a: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887644"/>
              </p:ext>
            </p:extLst>
          </p:nvPr>
        </p:nvGraphicFramePr>
        <p:xfrm>
          <a:off x="3962400" y="5105400"/>
          <a:ext cx="22987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20" name="Equation" r:id="rId8" imgW="1218960" imgH="203040" progId="Equation.DSMT4">
                  <p:embed/>
                </p:oleObj>
              </mc:Choice>
              <mc:Fallback>
                <p:oleObj name="Equation" r:id="rId8" imgW="1218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105400"/>
                        <a:ext cx="229870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256918"/>
              </p:ext>
            </p:extLst>
          </p:nvPr>
        </p:nvGraphicFramePr>
        <p:xfrm>
          <a:off x="1828800" y="5893268"/>
          <a:ext cx="435768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21" name="Equation" r:id="rId10" imgW="2311200" imgH="203040" progId="Equation.DSMT4">
                  <p:embed/>
                </p:oleObj>
              </mc:Choice>
              <mc:Fallback>
                <p:oleObj name="Equation" r:id="rId10" imgW="2311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893268"/>
                        <a:ext cx="435768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 bwMode="auto">
          <a:xfrm rot="991431">
            <a:off x="832021" y="5740868"/>
            <a:ext cx="762000" cy="304800"/>
          </a:xfrm>
          <a:prstGeom prst="rightArrow">
            <a:avLst/>
          </a:prstGeom>
          <a:solidFill>
            <a:schemeClr val="accent5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62250" name="Picture 45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52626"/>
            <a:ext cx="1981200" cy="303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10425" y="4990466"/>
            <a:ext cx="1388522" cy="156966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250,000</a:t>
            </a:r>
            <a:br>
              <a:rPr lang="en-US" sz="2400" dirty="0"/>
            </a:br>
            <a:r>
              <a:rPr lang="en-US" sz="2400" dirty="0"/>
              <a:t>gallons in</a:t>
            </a:r>
            <a:br>
              <a:rPr lang="en-US" sz="2400" dirty="0"/>
            </a:br>
            <a:r>
              <a:rPr lang="en-US" sz="2400" dirty="0"/>
              <a:t>the Philo,</a:t>
            </a:r>
            <a:br>
              <a:rPr lang="en-US" sz="2400" dirty="0"/>
            </a:br>
            <a:r>
              <a:rPr lang="en-US" sz="2400" dirty="0"/>
              <a:t>IL tower</a:t>
            </a:r>
          </a:p>
        </p:txBody>
      </p:sp>
    </p:spTree>
    <p:extLst>
      <p:ext uri="{BB962C8B-B14F-4D97-AF65-F5344CB8AC3E}">
        <p14:creationId xmlns:p14="http://schemas.microsoft.com/office/powerpoint/2010/main" val="4078540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Water Tower Example, cont’d</a:t>
            </a:r>
          </a:p>
        </p:txBody>
      </p:sp>
      <p:sp>
        <p:nvSpPr>
          <p:cNvPr id="30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is the equivalent pressure head?  </a:t>
            </a:r>
          </a:p>
          <a:p>
            <a:endParaRPr lang="en-US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62000" y="2057400"/>
          <a:ext cx="16033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78" name="Equation" r:id="rId4" imgW="850680" imgH="419040" progId="Equation.DSMT4">
                  <p:embed/>
                </p:oleObj>
              </mc:Choice>
              <mc:Fallback>
                <p:oleObj name="Equation" r:id="rId4" imgW="8506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57400"/>
                        <a:ext cx="1603375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609600" y="3048000"/>
          <a:ext cx="4140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79" name="Equation" r:id="rId6" imgW="2197080" imgH="228600" progId="Equation.DSMT4">
                  <p:embed/>
                </p:oleObj>
              </mc:Choice>
              <mc:Fallback>
                <p:oleObj name="Equation" r:id="rId6" imgW="2197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048000"/>
                        <a:ext cx="4140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2128838" y="3886200"/>
          <a:ext cx="2751137" cy="131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80" name="Equation" r:id="rId8" imgW="1460160" imgH="698400" progId="Equation.DSMT4">
                  <p:embed/>
                </p:oleObj>
              </mc:Choice>
              <mc:Fallback>
                <p:oleObj name="Equation" r:id="rId8" imgW="146016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838" y="3886200"/>
                        <a:ext cx="2751137" cy="131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006668"/>
              </p:ext>
            </p:extLst>
          </p:nvPr>
        </p:nvGraphicFramePr>
        <p:xfrm>
          <a:off x="598488" y="5295900"/>
          <a:ext cx="550227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81" name="Equation" r:id="rId10" imgW="2920680" imgH="482400" progId="Equation.DSMT4">
                  <p:embed/>
                </p:oleObj>
              </mc:Choice>
              <mc:Fallback>
                <p:oleObj name="Equation" r:id="rId10" imgW="29206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8" y="5295900"/>
                        <a:ext cx="5502275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Left Brace 14"/>
          <p:cNvSpPr>
            <a:spLocks/>
          </p:cNvSpPr>
          <p:nvPr/>
        </p:nvSpPr>
        <p:spPr bwMode="auto">
          <a:xfrm rot="-5400000">
            <a:off x="3048000" y="2895600"/>
            <a:ext cx="457200" cy="1524000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3081" name="Rectangle 15"/>
          <p:cNvSpPr>
            <a:spLocks noChangeArrowheads="1"/>
          </p:cNvSpPr>
          <p:nvPr/>
        </p:nvSpPr>
        <p:spPr bwMode="auto">
          <a:xfrm>
            <a:off x="2667000" y="2438400"/>
            <a:ext cx="3640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specific weight of water</a:t>
            </a:r>
          </a:p>
        </p:txBody>
      </p:sp>
      <p:cxnSp>
        <p:nvCxnSpPr>
          <p:cNvPr id="3082" name="Straight Arrow Connector 17"/>
          <p:cNvCxnSpPr>
            <a:cxnSpLocks noChangeShapeType="1"/>
          </p:cNvCxnSpPr>
          <p:nvPr/>
        </p:nvCxnSpPr>
        <p:spPr bwMode="auto">
          <a:xfrm flipH="1" flipV="1">
            <a:off x="2133600" y="2667000"/>
            <a:ext cx="609600" cy="38100"/>
          </a:xfrm>
          <a:prstGeom prst="straightConnector1">
            <a:avLst/>
          </a:prstGeom>
          <a:noFill/>
          <a:ln w="38100" algn="ctr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83" name="Picture 10" descr="C:\Users\Kate the Great\AppData\Local\Microsoft\Windows\Temporary Internet Files\Content.IE5\A6B1F8SO\MC900149879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124199"/>
            <a:ext cx="3122613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05600" y="1371600"/>
            <a:ext cx="2105063" cy="120032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Specific weight</a:t>
            </a:r>
            <a:br>
              <a:rPr lang="en-US" sz="2400" dirty="0"/>
            </a:br>
            <a:r>
              <a:rPr lang="en-US" sz="2400" dirty="0"/>
              <a:t>units are either</a:t>
            </a:r>
            <a:br>
              <a:rPr lang="en-US" sz="2400" dirty="0"/>
            </a:br>
            <a:r>
              <a:rPr lang="en-US" sz="2400" dirty="0" err="1"/>
              <a:t>lb</a:t>
            </a:r>
            <a:r>
              <a:rPr lang="en-US" sz="2400" dirty="0"/>
              <a:t>/ft</a:t>
            </a:r>
            <a:r>
              <a:rPr lang="en-US" sz="2400" baseline="30000" dirty="0"/>
              <a:t>3</a:t>
            </a:r>
            <a:r>
              <a:rPr lang="en-US" sz="2400" dirty="0"/>
              <a:t> or N/m</a:t>
            </a:r>
            <a:r>
              <a:rPr lang="en-US" sz="2400" baseline="30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92102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 Hydro Setup </a:t>
            </a:r>
          </a:p>
        </p:txBody>
      </p:sp>
      <p:sp>
        <p:nvSpPr>
          <p:cNvPr id="410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001000" cy="1905000"/>
          </a:xfrm>
        </p:spPr>
        <p:txBody>
          <a:bodyPr/>
          <a:lstStyle/>
          <a:p>
            <a:r>
              <a:rPr lang="en-US" dirty="0"/>
              <a:t>At top- gross head (H</a:t>
            </a:r>
            <a:r>
              <a:rPr lang="en-US" baseline="-25000" dirty="0"/>
              <a:t>G</a:t>
            </a:r>
            <a:r>
              <a:rPr lang="en-US" dirty="0"/>
              <a:t>) = z  [feet]</a:t>
            </a:r>
          </a:p>
          <a:p>
            <a:r>
              <a:rPr lang="en-US" dirty="0"/>
              <a:t>At bottom- net head (H</a:t>
            </a:r>
            <a:r>
              <a:rPr lang="en-US" baseline="-25000" dirty="0"/>
              <a:t>N</a:t>
            </a:r>
            <a:r>
              <a:rPr lang="en-US" dirty="0"/>
              <a:t>) </a:t>
            </a:r>
          </a:p>
          <a:p>
            <a:endParaRPr lang="en-US" dirty="0"/>
          </a:p>
          <a:p>
            <a:r>
              <a:rPr lang="en-US" dirty="0"/>
              <a:t>Losses-   H</a:t>
            </a:r>
            <a:r>
              <a:rPr lang="en-US" baseline="-25000" dirty="0"/>
              <a:t>L</a:t>
            </a:r>
            <a:r>
              <a:rPr lang="en-US" dirty="0"/>
              <a:t>=H</a:t>
            </a:r>
            <a:r>
              <a:rPr lang="en-US" baseline="-25000" dirty="0"/>
              <a:t>G</a:t>
            </a:r>
            <a:r>
              <a:rPr lang="en-US" dirty="0"/>
              <a:t>-H</a:t>
            </a:r>
            <a:r>
              <a:rPr lang="en-US" baseline="-25000" dirty="0"/>
              <a:t>N   </a:t>
            </a:r>
            <a:r>
              <a:rPr lang="en-US" dirty="0"/>
              <a:t>[feet]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386883"/>
              </p:ext>
            </p:extLst>
          </p:nvPr>
        </p:nvGraphicFramePr>
        <p:xfrm>
          <a:off x="4613275" y="1447800"/>
          <a:ext cx="40687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98" name="Equation" r:id="rId4" imgW="2158920" imgH="444240" progId="Equation.DSMT4">
                  <p:embed/>
                </p:oleObj>
              </mc:Choice>
              <mc:Fallback>
                <p:oleObj name="Equation" r:id="rId4" imgW="21589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3275" y="1447800"/>
                        <a:ext cx="406876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04" name="Group 25"/>
          <p:cNvGrpSpPr>
            <a:grpSpLocks/>
          </p:cNvGrpSpPr>
          <p:nvPr/>
        </p:nvGrpSpPr>
        <p:grpSpPr bwMode="auto">
          <a:xfrm>
            <a:off x="228600" y="1371600"/>
            <a:ext cx="5243513" cy="2292350"/>
            <a:chOff x="228600" y="1371600"/>
            <a:chExt cx="5243368" cy="2292350"/>
          </a:xfrm>
        </p:grpSpPr>
        <p:sp>
          <p:nvSpPr>
            <p:cNvPr id="4" name="Rectangle 3"/>
            <p:cNvSpPr/>
            <p:nvPr/>
          </p:nvSpPr>
          <p:spPr bwMode="auto">
            <a:xfrm>
              <a:off x="685787" y="1524000"/>
              <a:ext cx="1523958" cy="1143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 bwMode="auto">
            <a:xfrm rot="2406054">
              <a:off x="1820819" y="2846388"/>
              <a:ext cx="1819225" cy="1682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327314" y="3416300"/>
              <a:ext cx="850876" cy="1397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defRPr/>
              </a:pPr>
              <a:endParaRPr lang="en-US"/>
            </a:p>
          </p:txBody>
        </p:sp>
        <p:sp>
          <p:nvSpPr>
            <p:cNvPr id="4111" name="Text Box 6"/>
            <p:cNvSpPr txBox="1">
              <a:spLocks noChangeArrowheads="1"/>
            </p:cNvSpPr>
            <p:nvPr/>
          </p:nvSpPr>
          <p:spPr bwMode="auto">
            <a:xfrm>
              <a:off x="2171700" y="1371600"/>
              <a:ext cx="189366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000"/>
                <a:t>Potential Energy</a:t>
              </a:r>
            </a:p>
          </p:txBody>
        </p:sp>
        <p:sp>
          <p:nvSpPr>
            <p:cNvPr id="4112" name="Text Box 6"/>
            <p:cNvSpPr txBox="1">
              <a:spLocks noChangeArrowheads="1"/>
            </p:cNvSpPr>
            <p:nvPr/>
          </p:nvSpPr>
          <p:spPr bwMode="auto">
            <a:xfrm>
              <a:off x="2438400" y="2190690"/>
              <a:ext cx="105189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000"/>
                <a:t>Pressure</a:t>
              </a:r>
            </a:p>
          </p:txBody>
        </p:sp>
        <p:sp>
          <p:nvSpPr>
            <p:cNvPr id="4113" name="Text Box 6"/>
            <p:cNvSpPr txBox="1">
              <a:spLocks noChangeArrowheads="1"/>
            </p:cNvSpPr>
            <p:nvPr/>
          </p:nvSpPr>
          <p:spPr bwMode="auto">
            <a:xfrm>
              <a:off x="3733800" y="2743200"/>
              <a:ext cx="17381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000" dirty="0"/>
                <a:t>Kinetic Energy</a:t>
              </a:r>
            </a:p>
          </p:txBody>
        </p:sp>
        <p:sp>
          <p:nvSpPr>
            <p:cNvPr id="4114" name="Text Box 6"/>
            <p:cNvSpPr txBox="1">
              <a:spLocks noChangeArrowheads="1"/>
            </p:cNvSpPr>
            <p:nvPr/>
          </p:nvSpPr>
          <p:spPr bwMode="auto">
            <a:xfrm>
              <a:off x="228600" y="1981200"/>
              <a:ext cx="29848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000"/>
                <a:t>z</a:t>
              </a:r>
            </a:p>
          </p:txBody>
        </p:sp>
        <p:cxnSp>
          <p:nvCxnSpPr>
            <p:cNvPr id="4115" name="Straight Connector 14"/>
            <p:cNvCxnSpPr>
              <a:cxnSpLocks noChangeShapeType="1"/>
            </p:cNvCxnSpPr>
            <p:nvPr/>
          </p:nvCxnSpPr>
          <p:spPr bwMode="auto">
            <a:xfrm>
              <a:off x="406400" y="1524000"/>
              <a:ext cx="228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6" name="Straight Connector 15"/>
            <p:cNvCxnSpPr>
              <a:cxnSpLocks noChangeShapeType="1"/>
            </p:cNvCxnSpPr>
            <p:nvPr/>
          </p:nvCxnSpPr>
          <p:spPr bwMode="auto">
            <a:xfrm>
              <a:off x="419100" y="3581400"/>
              <a:ext cx="228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7" name="Straight Connector 16"/>
            <p:cNvCxnSpPr>
              <a:cxnSpLocks noChangeShapeType="1"/>
            </p:cNvCxnSpPr>
            <p:nvPr/>
          </p:nvCxnSpPr>
          <p:spPr bwMode="auto">
            <a:xfrm rot="5400000">
              <a:off x="-469900" y="2552700"/>
              <a:ext cx="2057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410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12490143"/>
                </p:ext>
              </p:extLst>
            </p:nvPr>
          </p:nvGraphicFramePr>
          <p:xfrm>
            <a:off x="3039985" y="2514600"/>
            <a:ext cx="246055" cy="581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499" name="Equation" r:id="rId6" imgW="177480" imgH="419040" progId="Equation.DSMT4">
                    <p:embed/>
                  </p:oleObj>
                </mc:Choice>
                <mc:Fallback>
                  <p:oleObj name="Equation" r:id="rId6" imgW="17748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9985" y="2514600"/>
                          <a:ext cx="246055" cy="581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1" name="Object 4"/>
            <p:cNvGraphicFramePr>
              <a:graphicFrameLocks noChangeAspect="1"/>
            </p:cNvGraphicFramePr>
            <p:nvPr/>
          </p:nvGraphicFramePr>
          <p:xfrm>
            <a:off x="4495800" y="3048000"/>
            <a:ext cx="333375" cy="615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500" name="Equation" r:id="rId8" imgW="241200" imgH="444240" progId="Equation.DSMT4">
                    <p:embed/>
                  </p:oleObj>
                </mc:Choice>
                <mc:Fallback>
                  <p:oleObj name="Equation" r:id="rId8" imgW="241200" imgH="4442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5800" y="3048000"/>
                          <a:ext cx="333375" cy="615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Rectangle 23"/>
            <p:cNvSpPr/>
            <p:nvPr/>
          </p:nvSpPr>
          <p:spPr bwMode="auto">
            <a:xfrm>
              <a:off x="1346169" y="2133600"/>
              <a:ext cx="850876" cy="4572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accent6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defRPr/>
              </a:pPr>
              <a:endParaRPr lang="en-US"/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327314" y="3416300"/>
              <a:ext cx="126996" cy="127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accent6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defRPr/>
              </a:pPr>
              <a:endParaRPr lang="en-US"/>
            </a:p>
          </p:txBody>
        </p:sp>
      </p:grpSp>
      <p:graphicFrame>
        <p:nvGraphicFramePr>
          <p:cNvPr id="409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708411"/>
              </p:ext>
            </p:extLst>
          </p:nvPr>
        </p:nvGraphicFramePr>
        <p:xfrm>
          <a:off x="4495800" y="4953000"/>
          <a:ext cx="20812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01" name="Equation" r:id="rId10" imgW="1104840" imgH="444240" progId="Equation.DSMT4">
                  <p:embed/>
                </p:oleObj>
              </mc:Choice>
              <mc:Fallback>
                <p:oleObj name="Equation" r:id="rId10" imgW="11048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953000"/>
                        <a:ext cx="208121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877888" y="1828800"/>
            <a:ext cx="1179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Reservoir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1600200" y="2819400"/>
            <a:ext cx="1109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Penstock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3162300" y="3517900"/>
            <a:ext cx="987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Turbine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019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 Losses</a:t>
            </a:r>
          </a:p>
        </p:txBody>
      </p:sp>
      <p:sp>
        <p:nvSpPr>
          <p:cNvPr id="51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 4’’ pipe delivers 150 gallons/minute (</a:t>
            </a:r>
            <a:r>
              <a:rPr lang="en-US" dirty="0" err="1"/>
              <a:t>gpm</a:t>
            </a:r>
            <a:r>
              <a:rPr lang="en-US" dirty="0"/>
              <a:t>) through an elevation change of 100 ft.   Pressure at pump house is 27 psi.  </a:t>
            </a:r>
            <a:r>
              <a:rPr lang="en-US" b="1" dirty="0">
                <a:solidFill>
                  <a:srgbClr val="0000FF"/>
                </a:solidFill>
              </a:rPr>
              <a:t>What are pipe losses?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711189"/>
              </p:ext>
            </p:extLst>
          </p:nvPr>
        </p:nvGraphicFramePr>
        <p:xfrm>
          <a:off x="914400" y="2618959"/>
          <a:ext cx="6080508" cy="1165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61" name="Equation" r:id="rId4" imgW="6756120" imgH="1295280" progId="Equation.DSMT4">
                  <p:embed/>
                </p:oleObj>
              </mc:Choice>
              <mc:Fallback>
                <p:oleObj name="Equation" r:id="rId4" imgW="6756120" imgH="1295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618959"/>
                        <a:ext cx="6080508" cy="11657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380924"/>
              </p:ext>
            </p:extLst>
          </p:nvPr>
        </p:nvGraphicFramePr>
        <p:xfrm>
          <a:off x="777240" y="3986320"/>
          <a:ext cx="7452324" cy="1120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62" name="Equation" r:id="rId6" imgW="8280360" imgH="1244520" progId="Equation.DSMT4">
                  <p:embed/>
                </p:oleObj>
              </mc:Choice>
              <mc:Fallback>
                <p:oleObj name="Equation" r:id="rId6" imgW="8280360" imgH="1244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" y="3986320"/>
                        <a:ext cx="7452324" cy="11200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636065"/>
              </p:ext>
            </p:extLst>
          </p:nvPr>
        </p:nvGraphicFramePr>
        <p:xfrm>
          <a:off x="685800" y="5486400"/>
          <a:ext cx="4526280" cy="1165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63" name="Equation" r:id="rId8" imgW="5029200" imgH="1295280" progId="Equation.DSMT4">
                  <p:embed/>
                </p:oleObj>
              </mc:Choice>
              <mc:Fallback>
                <p:oleObj name="Equation" r:id="rId8" imgW="5029200" imgH="1295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486400"/>
                        <a:ext cx="4526280" cy="11657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5434674" y="5190125"/>
            <a:ext cx="25710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200" dirty="0"/>
              <a:t>Total head is 62.51 ft</a:t>
            </a:r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5486400" y="5770846"/>
            <a:ext cx="3581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/>
              <a:t>Head loss:  100 – 62.5 = 37.49 ft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1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2512907"/>
          </a:xfrm>
        </p:spPr>
        <p:txBody>
          <a:bodyPr/>
          <a:lstStyle/>
          <a:p>
            <a:r>
              <a:rPr lang="en-US" dirty="0"/>
              <a:t>Reading Chapter 8 – More Renewable Energy Systems</a:t>
            </a:r>
          </a:p>
          <a:p>
            <a:pPr lvl="1"/>
            <a:r>
              <a:rPr lang="en-US" dirty="0"/>
              <a:t>Wave energy conversion</a:t>
            </a:r>
          </a:p>
          <a:p>
            <a:pPr lvl="1"/>
            <a:r>
              <a:rPr lang="en-US" dirty="0"/>
              <a:t>Hydroelectric</a:t>
            </a:r>
          </a:p>
          <a:p>
            <a:pPr lvl="1"/>
            <a:r>
              <a:rPr lang="en-US" dirty="0"/>
              <a:t>Pumped-storage Hydro</a:t>
            </a:r>
          </a:p>
          <a:p>
            <a:pPr lvl="1"/>
            <a:r>
              <a:rPr lang="en-US" dirty="0"/>
              <a:t> </a:t>
            </a:r>
          </a:p>
          <a:p>
            <a:r>
              <a:rPr lang="en-US" dirty="0"/>
              <a:t>HW 9 will be covered during an in-class Quiz 9 on 19April </a:t>
            </a:r>
          </a:p>
          <a:p>
            <a:r>
              <a:rPr lang="en-US" dirty="0"/>
              <a:t>Final Exam is Tuesday 8 May,  8 to 11 am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Theoretically Available</a:t>
            </a:r>
          </a:p>
        </p:txBody>
      </p:sp>
      <p:sp>
        <p:nvSpPr>
          <p:cNvPr id="6149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001000" cy="3733800"/>
          </a:xfrm>
        </p:spPr>
        <p:txBody>
          <a:bodyPr/>
          <a:lstStyle/>
          <a:p>
            <a:r>
              <a:rPr lang="en-US" dirty="0"/>
              <a:t>Need to convert units to get power in kW</a:t>
            </a:r>
          </a:p>
          <a:p>
            <a:r>
              <a:rPr lang="en-US" dirty="0"/>
              <a:t>Since the conversion factors are always the same, we can simplify to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dependence of on Q and H is the same regardless of whether high flow, low height or low flow, high height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898400"/>
              </p:ext>
            </p:extLst>
          </p:nvPr>
        </p:nvGraphicFramePr>
        <p:xfrm>
          <a:off x="914400" y="1588806"/>
          <a:ext cx="6251904" cy="70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22" name="Equation" r:id="rId4" imgW="6946560" imgH="787320" progId="Equation.DSMT4">
                  <p:embed/>
                </p:oleObj>
              </mc:Choice>
              <mc:Fallback>
                <p:oleObj name="Equation" r:id="rId4" imgW="694656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588806"/>
                        <a:ext cx="6251904" cy="708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986665"/>
              </p:ext>
            </p:extLst>
          </p:nvPr>
        </p:nvGraphicFramePr>
        <p:xfrm>
          <a:off x="1066800" y="3745194"/>
          <a:ext cx="6663384" cy="662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23" name="Equation" r:id="rId6" imgW="7403760" imgH="736560" progId="Equation.DSMT4">
                  <p:embed/>
                </p:oleObj>
              </mc:Choice>
              <mc:Fallback>
                <p:oleObj name="Equation" r:id="rId6" imgW="740376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745194"/>
                        <a:ext cx="6663384" cy="6629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933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Hazen-Williams Loss Equation</a:t>
            </a:r>
          </a:p>
        </p:txBody>
      </p:sp>
      <p:sp>
        <p:nvSpPr>
          <p:cNvPr id="717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114800"/>
          </a:xfrm>
        </p:spPr>
        <p:txBody>
          <a:bodyPr/>
          <a:lstStyle/>
          <a:p>
            <a:r>
              <a:rPr lang="en-US" dirty="0"/>
              <a:t>Empirical frictional head loss calculation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Q = flow rate [gal/min]</a:t>
            </a:r>
          </a:p>
          <a:p>
            <a:r>
              <a:rPr lang="en-US" dirty="0"/>
              <a:t>L = length of pipe [</a:t>
            </a:r>
            <a:r>
              <a:rPr lang="en-US" dirty="0" err="1"/>
              <a:t>ft</a:t>
            </a:r>
            <a:r>
              <a:rPr lang="en-US" dirty="0"/>
              <a:t>]</a:t>
            </a:r>
          </a:p>
          <a:p>
            <a:r>
              <a:rPr lang="en-US" dirty="0"/>
              <a:t>D = diameter of pipe [in]</a:t>
            </a:r>
          </a:p>
          <a:p>
            <a:r>
              <a:rPr lang="en-US" dirty="0"/>
              <a:t>C = roughness coefficient </a:t>
            </a:r>
            <a:r>
              <a:rPr lang="en-US" sz="2000" dirty="0"/>
              <a:t>(PVC = 150; corrugated steel = 60; 		smooth steel, cement = 130 to 140)</a:t>
            </a:r>
          </a:p>
          <a:p>
            <a:endParaRPr lang="en-US" dirty="0"/>
          </a:p>
          <a:p>
            <a:r>
              <a:rPr lang="en-US" dirty="0"/>
              <a:t>Book approximation for fixed pipe size: 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986524"/>
              </p:ext>
            </p:extLst>
          </p:nvPr>
        </p:nvGraphicFramePr>
        <p:xfrm>
          <a:off x="1280232" y="1981200"/>
          <a:ext cx="3177468" cy="696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46" name="Equation" r:id="rId4" imgW="3530520" imgH="774360" progId="Equation.DSMT4">
                  <p:embed/>
                </p:oleObj>
              </mc:Choice>
              <mc:Fallback>
                <p:oleObj name="Equation" r:id="rId4" imgW="353052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0232" y="1981200"/>
                        <a:ext cx="3177468" cy="6969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922006"/>
              </p:ext>
            </p:extLst>
          </p:nvPr>
        </p:nvGraphicFramePr>
        <p:xfrm>
          <a:off x="1143000" y="5913264"/>
          <a:ext cx="1794312" cy="365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47" name="Equation" r:id="rId6" imgW="1993680" imgH="406080" progId="Equation.DSMT4">
                  <p:embed/>
                </p:oleObj>
              </mc:Choice>
              <mc:Fallback>
                <p:oleObj name="Equation" r:id="rId6" imgW="19936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913264"/>
                        <a:ext cx="1794312" cy="3654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846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Salt Fork River Example</a:t>
            </a:r>
          </a:p>
        </p:txBody>
      </p:sp>
      <p:sp>
        <p:nvSpPr>
          <p:cNvPr id="8199" name="Content Placeholder 2"/>
          <p:cNvSpPr>
            <a:spLocks noGrp="1"/>
          </p:cNvSpPr>
          <p:nvPr>
            <p:ph idx="1"/>
          </p:nvPr>
        </p:nvSpPr>
        <p:spPr>
          <a:xfrm>
            <a:off x="381000" y="1267581"/>
            <a:ext cx="8001000" cy="37338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How much power is in the Salt Fork River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100 ft</a:t>
            </a:r>
            <a:r>
              <a:rPr lang="en-US" baseline="30000" dirty="0"/>
              <a:t>3</a:t>
            </a:r>
            <a:r>
              <a:rPr lang="en-US" dirty="0"/>
              <a:t>/sec,  7.48 gal/ft</a:t>
            </a:r>
            <a:r>
              <a:rPr lang="en-US" baseline="30000" dirty="0"/>
              <a:t>3</a:t>
            </a:r>
            <a:r>
              <a:rPr lang="en-US" dirty="0"/>
              <a:t>,  3.78 liter/gallon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2839563"/>
              </p:ext>
            </p:extLst>
          </p:nvPr>
        </p:nvGraphicFramePr>
        <p:xfrm>
          <a:off x="1166800" y="2212077"/>
          <a:ext cx="4811724" cy="742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597" name="Equation" r:id="rId4" imgW="5346360" imgH="825480" progId="Equation.DSMT4">
                  <p:embed/>
                </p:oleObj>
              </mc:Choice>
              <mc:Fallback>
                <p:oleObj name="Equation" r:id="rId4" imgW="5346360" imgH="825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800" y="2212077"/>
                        <a:ext cx="4811724" cy="742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723838"/>
              </p:ext>
            </p:extLst>
          </p:nvPr>
        </p:nvGraphicFramePr>
        <p:xfrm>
          <a:off x="2971800" y="3079426"/>
          <a:ext cx="3657312" cy="107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598" name="Equation" r:id="rId6" imgW="4063680" imgH="1193760" progId="Equation.DSMT4">
                  <p:embed/>
                </p:oleObj>
              </mc:Choice>
              <mc:Fallback>
                <p:oleObj name="Equation" r:id="rId6" imgW="4063680" imgH="1193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079426"/>
                        <a:ext cx="3657312" cy="1074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735012" y="4372210"/>
            <a:ext cx="208903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200" dirty="0"/>
              <a:t>Equivalent head:</a:t>
            </a:r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65437"/>
              </p:ext>
            </p:extLst>
          </p:nvPr>
        </p:nvGraphicFramePr>
        <p:xfrm>
          <a:off x="3063875" y="4191000"/>
          <a:ext cx="1676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599" name="Equation" r:id="rId8" imgW="888840" imgH="444240" progId="Equation.DSMT4">
                  <p:embed/>
                </p:oleObj>
              </mc:Choice>
              <mc:Fallback>
                <p:oleObj name="Equation" r:id="rId8" imgW="8888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75" y="4191000"/>
                        <a:ext cx="1676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2" name="Rectangle 9"/>
          <p:cNvSpPr>
            <a:spLocks noChangeArrowheads="1"/>
          </p:cNvSpPr>
          <p:nvPr/>
        </p:nvSpPr>
        <p:spPr bwMode="auto">
          <a:xfrm>
            <a:off x="152400" y="5066390"/>
            <a:ext cx="89916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sz="1800" dirty="0"/>
              <a:t>Note, the real-time flow for the Salt Fork (at St. Joseph) is available at </a:t>
            </a:r>
            <a:r>
              <a:rPr lang="en-US" sz="1800" dirty="0">
                <a:hlinkClick r:id="rId10"/>
              </a:rPr>
              <a:t>http://waterdata.usgs.gov/nwis/uv?03336900</a:t>
            </a:r>
            <a:endParaRPr lang="en-US" sz="1800" dirty="0"/>
          </a:p>
          <a:p>
            <a:pPr>
              <a:spcBef>
                <a:spcPts val="1200"/>
              </a:spcBef>
            </a:pPr>
            <a:r>
              <a:rPr lang="en-US" sz="1800" dirty="0"/>
              <a:t>4/17/18  Flow rate was ~ 361 cubic feet/second; max is about 9000 cubic feet/second.  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Congo is 1.5 million cubic feet per second while Amazon can reach 11 million cubic feet per second! Grand Inga power estimate = (1.5e6*60*7.48*450)/5.3 = 57GW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3214773"/>
            <a:ext cx="1752600" cy="76944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Assuming </a:t>
            </a:r>
            <a:br>
              <a:rPr lang="en-US" sz="2200" dirty="0"/>
            </a:br>
            <a:r>
              <a:rPr lang="en-US" sz="2200" i="1" dirty="0"/>
              <a:t>1 m/s </a:t>
            </a:r>
            <a:r>
              <a:rPr lang="en-US" sz="2200" dirty="0"/>
              <a:t>velocity</a:t>
            </a:r>
          </a:p>
        </p:txBody>
      </p:sp>
    </p:spTree>
    <p:extLst>
      <p:ext uri="{BB962C8B-B14F-4D97-AF65-F5344CB8AC3E}">
        <p14:creationId xmlns:p14="http://schemas.microsoft.com/office/powerpoint/2010/main" val="137158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Homer Lake Hydro Example</a:t>
            </a:r>
          </a:p>
        </p:txBody>
      </p:sp>
      <p:sp>
        <p:nvSpPr>
          <p:cNvPr id="922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5715000" cy="2819400"/>
          </a:xfrm>
        </p:spPr>
        <p:txBody>
          <a:bodyPr/>
          <a:lstStyle/>
          <a:p>
            <a:r>
              <a:rPr lang="en-US" dirty="0"/>
              <a:t>80 acres, 30 </a:t>
            </a:r>
            <a:r>
              <a:rPr lang="en-US" dirty="0" err="1"/>
              <a:t>ft</a:t>
            </a:r>
            <a:r>
              <a:rPr lang="en-US" dirty="0"/>
              <a:t> head, say we get 4488 gal/minute out, and capacity factor is 100%</a:t>
            </a:r>
          </a:p>
          <a:p>
            <a:r>
              <a:rPr lang="en-US" dirty="0"/>
              <a:t>What is power/energy impact for 100 </a:t>
            </a:r>
            <a:r>
              <a:rPr lang="en-US" dirty="0" err="1"/>
              <a:t>ft</a:t>
            </a:r>
            <a:r>
              <a:rPr lang="en-US" dirty="0"/>
              <a:t> of 10” vs. 12” pipe?</a:t>
            </a:r>
          </a:p>
          <a:p>
            <a:endParaRPr lang="en-US" dirty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968170"/>
              </p:ext>
            </p:extLst>
          </p:nvPr>
        </p:nvGraphicFramePr>
        <p:xfrm>
          <a:off x="1447800" y="3512920"/>
          <a:ext cx="5468938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618" name="Equation" r:id="rId4" imgW="2450880" imgH="419040" progId="Equation.DSMT4">
                  <p:embed/>
                </p:oleObj>
              </mc:Choice>
              <mc:Fallback>
                <p:oleObj name="Equation" r:id="rId4" imgW="2450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512920"/>
                        <a:ext cx="5468938" cy="93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Rectangle 6"/>
          <p:cNvSpPr>
            <a:spLocks noChangeArrowheads="1"/>
          </p:cNvSpPr>
          <p:nvPr/>
        </p:nvSpPr>
        <p:spPr bwMode="auto">
          <a:xfrm>
            <a:off x="457200" y="3700245"/>
            <a:ext cx="701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10”</a:t>
            </a: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3549650" y="4403725"/>
          <a:ext cx="4222750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619" name="Equation" r:id="rId6" imgW="1892160" imgH="393480" progId="Equation.DSMT4">
                  <p:embed/>
                </p:oleObj>
              </mc:Choice>
              <mc:Fallback>
                <p:oleObj name="Equation" r:id="rId6" imgW="1892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50" y="4403725"/>
                        <a:ext cx="4222750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3505200" y="5259388"/>
          <a:ext cx="40513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620" name="Equation" r:id="rId8" imgW="1815840" imgH="177480" progId="Equation.DSMT4">
                  <p:embed/>
                </p:oleObj>
              </mc:Choice>
              <mc:Fallback>
                <p:oleObj name="Equation" r:id="rId8" imgW="18158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259388"/>
                        <a:ext cx="40513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3886200" y="5867400"/>
          <a:ext cx="4900613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621" name="Equation" r:id="rId10" imgW="2197080" imgH="203040" progId="Equation.DSMT4">
                  <p:embed/>
                </p:oleObj>
              </mc:Choice>
              <mc:Fallback>
                <p:oleObj name="Equation" r:id="rId10" imgW="2197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867400"/>
                        <a:ext cx="4900613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Rectangle 13"/>
          <p:cNvSpPr>
            <a:spLocks noChangeArrowheads="1"/>
          </p:cNvSpPr>
          <p:nvPr/>
        </p:nvSpPr>
        <p:spPr bwMode="auto">
          <a:xfrm>
            <a:off x="381000" y="3766920"/>
            <a:ext cx="914400" cy="457200"/>
          </a:xfrm>
          <a:prstGeom prst="rect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9226" name="Rectangle 14"/>
          <p:cNvSpPr>
            <a:spLocks noChangeArrowheads="1"/>
          </p:cNvSpPr>
          <p:nvPr/>
        </p:nvSpPr>
        <p:spPr bwMode="auto">
          <a:xfrm>
            <a:off x="177800" y="5183188"/>
            <a:ext cx="3125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Efficiency </a:t>
            </a:r>
            <a:r>
              <a:rPr lang="el-GR"/>
              <a:t>η</a:t>
            </a:r>
            <a:r>
              <a:rPr lang="en-US"/>
              <a:t> is 50%:</a:t>
            </a:r>
          </a:p>
        </p:txBody>
      </p:sp>
      <p:sp>
        <p:nvSpPr>
          <p:cNvPr id="9227" name="Rectangle 15"/>
          <p:cNvSpPr>
            <a:spLocks noChangeArrowheads="1"/>
          </p:cNvSpPr>
          <p:nvPr/>
        </p:nvSpPr>
        <p:spPr bwMode="auto">
          <a:xfrm>
            <a:off x="152400" y="5792788"/>
            <a:ext cx="3740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Capacity factor is 100%:</a:t>
            </a:r>
          </a:p>
        </p:txBody>
      </p:sp>
      <p:pic>
        <p:nvPicPr>
          <p:cNvPr id="9228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6" b="14133"/>
          <a:stretch>
            <a:fillRect/>
          </a:stretch>
        </p:blipFill>
        <p:spPr bwMode="auto">
          <a:xfrm>
            <a:off x="6248400" y="914400"/>
            <a:ext cx="2514600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Rectangle 17"/>
          <p:cNvSpPr>
            <a:spLocks noChangeArrowheads="1"/>
          </p:cNvSpPr>
          <p:nvPr/>
        </p:nvSpPr>
        <p:spPr bwMode="auto">
          <a:xfrm>
            <a:off x="1981200" y="6488113"/>
            <a:ext cx="6858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/>
              <a:t>image: http://www.ccfpd.org/about/Map_HL_final_vert_042010.pdf</a:t>
            </a:r>
          </a:p>
        </p:txBody>
      </p:sp>
      <p:sp>
        <p:nvSpPr>
          <p:cNvPr id="9230" name="Rectangle 18"/>
          <p:cNvSpPr>
            <a:spLocks noChangeArrowheads="1"/>
          </p:cNvSpPr>
          <p:nvPr/>
        </p:nvSpPr>
        <p:spPr bwMode="auto">
          <a:xfrm>
            <a:off x="7467600" y="5867400"/>
            <a:ext cx="1371600" cy="457200"/>
          </a:xfrm>
          <a:prstGeom prst="rect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47830" y="4224120"/>
            <a:ext cx="218572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Hazen-Williams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Loss Equation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814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Homer Lake Hydro Example</a:t>
            </a:r>
          </a:p>
        </p:txBody>
      </p:sp>
      <p:sp>
        <p:nvSpPr>
          <p:cNvPr id="10247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3733800"/>
          </a:xfrm>
        </p:spPr>
        <p:txBody>
          <a:bodyPr/>
          <a:lstStyle/>
          <a:p>
            <a:r>
              <a:rPr lang="en-US" dirty="0"/>
              <a:t>Assume an efficiency </a:t>
            </a:r>
            <a:r>
              <a:rPr lang="el-GR" dirty="0"/>
              <a:t>η</a:t>
            </a:r>
            <a:r>
              <a:rPr lang="en-US" dirty="0"/>
              <a:t> of 50% and a capacity factor of 100%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709988" y="4191000"/>
          <a:ext cx="4421187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642" name="Equation" r:id="rId4" imgW="1981080" imgH="177480" progId="Equation.DSMT4">
                  <p:embed/>
                </p:oleObj>
              </mc:Choice>
              <mc:Fallback>
                <p:oleObj name="Equation" r:id="rId4" imgW="19810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9988" y="4191000"/>
                        <a:ext cx="4421187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2643188" y="2209800"/>
          <a:ext cx="563880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643" name="Equation" r:id="rId6" imgW="2527200" imgH="419040" progId="Equation.DSMT4">
                  <p:embed/>
                </p:oleObj>
              </mc:Choice>
              <mc:Fallback>
                <p:oleObj name="Equation" r:id="rId6" imgW="25272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2209800"/>
                        <a:ext cx="5638800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Rectangle 10"/>
          <p:cNvSpPr>
            <a:spLocks noChangeArrowheads="1"/>
          </p:cNvSpPr>
          <p:nvPr/>
        </p:nvSpPr>
        <p:spPr bwMode="auto">
          <a:xfrm>
            <a:off x="1495425" y="2362200"/>
            <a:ext cx="701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12”</a:t>
            </a: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3709988" y="3352800"/>
          <a:ext cx="4392612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644" name="Equation" r:id="rId8" imgW="1968480" imgH="393480" progId="Equation.DSMT4">
                  <p:embed/>
                </p:oleObj>
              </mc:Choice>
              <mc:Fallback>
                <p:oleObj name="Equation" r:id="rId8" imgW="1968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9988" y="3352800"/>
                        <a:ext cx="4392612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3633788" y="5029200"/>
          <a:ext cx="4900612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645" name="Equation" r:id="rId10" imgW="2197080" imgH="203040" progId="Equation.DSMT4">
                  <p:embed/>
                </p:oleObj>
              </mc:Choice>
              <mc:Fallback>
                <p:oleObj name="Equation" r:id="rId10" imgW="2197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3788" y="5029200"/>
                        <a:ext cx="4900612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Rectangle 14"/>
          <p:cNvSpPr>
            <a:spLocks noChangeArrowheads="1"/>
          </p:cNvSpPr>
          <p:nvPr/>
        </p:nvSpPr>
        <p:spPr bwMode="auto">
          <a:xfrm>
            <a:off x="1371600" y="2438400"/>
            <a:ext cx="914400" cy="457200"/>
          </a:xfrm>
          <a:prstGeom prst="rect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/>
            <a:endParaRPr lang="en-US"/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00"/>
          <a:stretch>
            <a:fillRect/>
          </a:stretch>
        </p:blipFill>
        <p:spPr bwMode="auto">
          <a:xfrm>
            <a:off x="304800" y="3429000"/>
            <a:ext cx="30670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Rectangle 16"/>
          <p:cNvSpPr>
            <a:spLocks noChangeArrowheads="1"/>
          </p:cNvSpPr>
          <p:nvPr/>
        </p:nvSpPr>
        <p:spPr bwMode="auto">
          <a:xfrm>
            <a:off x="3276600" y="6059488"/>
            <a:ext cx="3581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/>
              <a:t>http://www.ccfpd.org/about/Map_HL_final_vert_042010.pdf</a:t>
            </a:r>
          </a:p>
        </p:txBody>
      </p:sp>
      <p:sp>
        <p:nvSpPr>
          <p:cNvPr id="10252" name="Rectangle 17"/>
          <p:cNvSpPr>
            <a:spLocks noChangeArrowheads="1"/>
          </p:cNvSpPr>
          <p:nvPr/>
        </p:nvSpPr>
        <p:spPr bwMode="auto">
          <a:xfrm>
            <a:off x="7162800" y="5029200"/>
            <a:ext cx="1371600" cy="457200"/>
          </a:xfrm>
          <a:prstGeom prst="rect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47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Optimal Flow Rate</a:t>
            </a:r>
          </a:p>
        </p:txBody>
      </p:sp>
      <p:sp>
        <p:nvSpPr>
          <p:cNvPr id="11270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382000" cy="3733800"/>
          </a:xfrm>
        </p:spPr>
        <p:txBody>
          <a:bodyPr/>
          <a:lstStyle/>
          <a:p>
            <a:r>
              <a:rPr lang="en-US" dirty="0"/>
              <a:t>Suppose the pipe diameter is fixed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However, a larger diameter will always lower losses</a:t>
            </a:r>
          </a:p>
          <a:p>
            <a:endParaRPr lang="en-US" dirty="0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134133"/>
              </p:ext>
            </p:extLst>
          </p:nvPr>
        </p:nvGraphicFramePr>
        <p:xfrm>
          <a:off x="616743" y="1790700"/>
          <a:ext cx="629285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05" name="Equation" r:id="rId4" imgW="2819160" imgH="241200" progId="Equation.DSMT4">
                  <p:embed/>
                </p:oleObj>
              </mc:Choice>
              <mc:Fallback>
                <p:oleObj name="Equation" r:id="rId4" imgW="2819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" y="1790700"/>
                        <a:ext cx="6292850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626443"/>
              </p:ext>
            </p:extLst>
          </p:nvPr>
        </p:nvGraphicFramePr>
        <p:xfrm>
          <a:off x="661193" y="2476500"/>
          <a:ext cx="439261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06" name="Equation" r:id="rId6" imgW="1968480" imgH="419040" progId="Equation.DSMT4">
                  <p:embed/>
                </p:oleObj>
              </mc:Choice>
              <mc:Fallback>
                <p:oleObj name="Equation" r:id="rId6" imgW="19684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193" y="2476500"/>
                        <a:ext cx="4392613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350676"/>
              </p:ext>
            </p:extLst>
          </p:nvPr>
        </p:nvGraphicFramePr>
        <p:xfrm>
          <a:off x="1575593" y="3467100"/>
          <a:ext cx="161607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07" name="Equation" r:id="rId8" imgW="723600" imgH="393480" progId="Equation.DSMT4">
                  <p:embed/>
                </p:oleObj>
              </mc:Choice>
              <mc:Fallback>
                <p:oleObj name="Equation" r:id="rId8" imgW="723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5593" y="3467100"/>
                        <a:ext cx="1616075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Right Arrow 8"/>
          <p:cNvSpPr>
            <a:spLocks noChangeArrowheads="1"/>
          </p:cNvSpPr>
          <p:nvPr/>
        </p:nvSpPr>
        <p:spPr bwMode="auto">
          <a:xfrm>
            <a:off x="813593" y="3743325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457199" y="5577840"/>
            <a:ext cx="4800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200" dirty="0"/>
              <a:t>Theoretical maximum flow and therefore power is delivered by a pipe when losses are equal to 1/3 of the gross head</a:t>
            </a:r>
          </a:p>
        </p:txBody>
      </p:sp>
      <p:grpSp>
        <p:nvGrpSpPr>
          <p:cNvPr id="11273" name="Group 15"/>
          <p:cNvGrpSpPr>
            <a:grpSpLocks/>
          </p:cNvGrpSpPr>
          <p:nvPr/>
        </p:nvGrpSpPr>
        <p:grpSpPr bwMode="auto">
          <a:xfrm>
            <a:off x="6290470" y="3481387"/>
            <a:ext cx="2039937" cy="1219200"/>
            <a:chOff x="6171406" y="1524794"/>
            <a:chExt cx="2039906" cy="1219200"/>
          </a:xfrm>
        </p:grpSpPr>
        <p:cxnSp>
          <p:nvCxnSpPr>
            <p:cNvPr id="11282" name="Straight Connector 10"/>
            <p:cNvCxnSpPr>
              <a:cxnSpLocks noChangeShapeType="1"/>
            </p:cNvCxnSpPr>
            <p:nvPr/>
          </p:nvCxnSpPr>
          <p:spPr bwMode="auto">
            <a:xfrm rot="5400000">
              <a:off x="5562600" y="2133600"/>
              <a:ext cx="12192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3" name="Straight Connector 11"/>
            <p:cNvCxnSpPr>
              <a:cxnSpLocks noChangeShapeType="1"/>
            </p:cNvCxnSpPr>
            <p:nvPr/>
          </p:nvCxnSpPr>
          <p:spPr bwMode="auto">
            <a:xfrm rot="10800000">
              <a:off x="6172200" y="2741612"/>
              <a:ext cx="2039112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84" name="Freeform 14"/>
            <p:cNvSpPr>
              <a:spLocks noChangeArrowheads="1"/>
            </p:cNvSpPr>
            <p:nvPr/>
          </p:nvSpPr>
          <p:spPr bwMode="auto">
            <a:xfrm>
              <a:off x="6184900" y="2006600"/>
              <a:ext cx="1892300" cy="736600"/>
            </a:xfrm>
            <a:custGeom>
              <a:avLst/>
              <a:gdLst>
                <a:gd name="T0" fmla="*/ 0 w 1892300"/>
                <a:gd name="T1" fmla="*/ 736600 h 736600"/>
                <a:gd name="T2" fmla="*/ 1155700 w 1892300"/>
                <a:gd name="T3" fmla="*/ 0 h 736600"/>
                <a:gd name="T4" fmla="*/ 1892300 w 1892300"/>
                <a:gd name="T5" fmla="*/ 736600 h 736600"/>
                <a:gd name="T6" fmla="*/ 0 60000 65536"/>
                <a:gd name="T7" fmla="*/ 0 60000 65536"/>
                <a:gd name="T8" fmla="*/ 0 60000 65536"/>
                <a:gd name="T9" fmla="*/ 0 w 1892300"/>
                <a:gd name="T10" fmla="*/ 0 h 736600"/>
                <a:gd name="T11" fmla="*/ 1892300 w 1892300"/>
                <a:gd name="T12" fmla="*/ 736600 h 736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92300" h="736600">
                  <a:moveTo>
                    <a:pt x="0" y="736600"/>
                  </a:moveTo>
                  <a:cubicBezTo>
                    <a:pt x="420158" y="368300"/>
                    <a:pt x="840317" y="0"/>
                    <a:pt x="1155700" y="0"/>
                  </a:cubicBezTo>
                  <a:cubicBezTo>
                    <a:pt x="1471083" y="0"/>
                    <a:pt x="1681691" y="368300"/>
                    <a:pt x="1892300" y="736600"/>
                  </a:cubicBezTo>
                </a:path>
              </a:pathLst>
            </a:custGeom>
            <a:noFill/>
            <a:ln w="9525" algn="ctr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4" name="Text Box 6"/>
          <p:cNvSpPr txBox="1">
            <a:spLocks noChangeArrowheads="1"/>
          </p:cNvSpPr>
          <p:nvPr/>
        </p:nvSpPr>
        <p:spPr bwMode="auto">
          <a:xfrm>
            <a:off x="7263607" y="4700587"/>
            <a:ext cx="1058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/>
              <a:t>Q (gpm)</a:t>
            </a:r>
          </a:p>
        </p:txBody>
      </p:sp>
      <p:sp>
        <p:nvSpPr>
          <p:cNvPr id="11275" name="Text Box 6"/>
          <p:cNvSpPr txBox="1">
            <a:spLocks noChangeArrowheads="1"/>
          </p:cNvSpPr>
          <p:nvPr/>
        </p:nvSpPr>
        <p:spPr bwMode="auto">
          <a:xfrm>
            <a:off x="5609432" y="3862387"/>
            <a:ext cx="739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/>
              <a:t>P(W)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6295232" y="3535362"/>
            <a:ext cx="129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low loss, low P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7819232" y="3535362"/>
            <a:ext cx="129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high loss, low P</a:t>
            </a:r>
          </a:p>
        </p:txBody>
      </p:sp>
      <p:cxnSp>
        <p:nvCxnSpPr>
          <p:cNvPr id="11278" name="Straight Connector 21"/>
          <p:cNvCxnSpPr>
            <a:cxnSpLocks noChangeShapeType="1"/>
          </p:cNvCxnSpPr>
          <p:nvPr/>
        </p:nvCxnSpPr>
        <p:spPr bwMode="auto">
          <a:xfrm rot="5400000">
            <a:off x="7154069" y="4337050"/>
            <a:ext cx="722313" cy="1588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6447632" y="4243387"/>
            <a:ext cx="228600" cy="152400"/>
          </a:xfrm>
          <a:prstGeom prst="straightConnector1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7971632" y="4243387"/>
            <a:ext cx="228600" cy="152400"/>
          </a:xfrm>
          <a:prstGeom prst="straightConnector1">
            <a:avLst/>
          </a:prstGeom>
          <a:noFill/>
          <a:ln w="9525" cap="flat" cmpd="sng" algn="ctr">
            <a:solidFill>
              <a:schemeClr val="accent4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281" name="Rectangle 20"/>
          <p:cNvSpPr>
            <a:spLocks noChangeArrowheads="1"/>
          </p:cNvSpPr>
          <p:nvPr/>
        </p:nvSpPr>
        <p:spPr bwMode="auto">
          <a:xfrm>
            <a:off x="5112543" y="2614613"/>
            <a:ext cx="1519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(optimal)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3665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Turbine Design - 3 Approaches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3733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1. Impulse turbines </a:t>
            </a:r>
          </a:p>
          <a:p>
            <a:pPr>
              <a:buFontTx/>
              <a:buNone/>
            </a:pPr>
            <a:r>
              <a:rPr lang="en-US" dirty="0"/>
              <a:t>	- most common for micro-hydro systems</a:t>
            </a:r>
          </a:p>
          <a:p>
            <a:pPr>
              <a:buFontTx/>
              <a:buNone/>
            </a:pPr>
            <a:r>
              <a:rPr lang="en-US" dirty="0"/>
              <a:t>	- capture kinetic energy of high-speed jets</a:t>
            </a:r>
          </a:p>
          <a:p>
            <a:pPr>
              <a:buFontTx/>
              <a:buNone/>
            </a:pPr>
            <a:r>
              <a:rPr lang="en-US" dirty="0"/>
              <a:t>	- high head, low flow </a:t>
            </a:r>
          </a:p>
          <a:p>
            <a:pPr>
              <a:buFontTx/>
              <a:buNone/>
            </a:pPr>
            <a:r>
              <a:rPr lang="en-US" dirty="0"/>
              <a:t>2. Reaction turbines </a:t>
            </a:r>
          </a:p>
          <a:p>
            <a:pPr>
              <a:buFontTx/>
              <a:buNone/>
            </a:pPr>
            <a:r>
              <a:rPr lang="en-US" dirty="0"/>
              <a:t>	- pressure difference of blades creates a torque</a:t>
            </a:r>
          </a:p>
          <a:p>
            <a:pPr>
              <a:buFontTx/>
              <a:buNone/>
            </a:pPr>
            <a:r>
              <a:rPr lang="en-US" dirty="0"/>
              <a:t>	- low head, high flow</a:t>
            </a:r>
          </a:p>
          <a:p>
            <a:pPr>
              <a:buFontTx/>
              <a:buNone/>
            </a:pPr>
            <a:r>
              <a:rPr lang="en-US" dirty="0"/>
              <a:t>3. Waterwheel </a:t>
            </a:r>
          </a:p>
          <a:p>
            <a:pPr>
              <a:buFontTx/>
              <a:buNone/>
            </a:pPr>
            <a:r>
              <a:rPr lang="en-US" dirty="0"/>
              <a:t>	-slow-moving but powerful</a:t>
            </a:r>
          </a:p>
          <a:p>
            <a:pPr>
              <a:buFontTx/>
              <a:buNone/>
            </a:pPr>
            <a:r>
              <a:rPr lang="en-US" dirty="0"/>
              <a:t>	- converts potential energy to mechanical energy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45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001000" cy="685800"/>
          </a:xfrm>
        </p:spPr>
        <p:txBody>
          <a:bodyPr/>
          <a:lstStyle/>
          <a:p>
            <a:r>
              <a:rPr lang="en-US" dirty="0"/>
              <a:t>Impulse Turbine Example:  Pelton Wheel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3733800"/>
          </a:xfrm>
        </p:spPr>
        <p:txBody>
          <a:bodyPr/>
          <a:lstStyle/>
          <a:p>
            <a:r>
              <a:rPr lang="en-US" dirty="0"/>
              <a:t>The original impulse turbine by Lester </a:t>
            </a:r>
            <a:r>
              <a:rPr lang="en-US" dirty="0" err="1"/>
              <a:t>Pelton</a:t>
            </a:r>
            <a:r>
              <a:rPr lang="en-US" dirty="0"/>
              <a:t> in 1870's</a:t>
            </a:r>
          </a:p>
          <a:p>
            <a:r>
              <a:rPr lang="en-US" dirty="0"/>
              <a:t>Water flows from nozzles onto sets of buckets attached to the rotating wheel</a:t>
            </a:r>
          </a:p>
          <a:p>
            <a:r>
              <a:rPr lang="en-US" dirty="0"/>
              <a:t>Uses velocity of water, with no down side suction</a:t>
            </a: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2" y="3581400"/>
            <a:ext cx="50577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282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Reaction Turbines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Develops power from combined action of the pressure and moving water</a:t>
            </a:r>
          </a:p>
          <a:p>
            <a:r>
              <a:rPr lang="en-US" dirty="0"/>
              <a:t>Placed directly in the stream of flowing water; better for locations with low head and high flow</a:t>
            </a:r>
          </a:p>
          <a:p>
            <a:r>
              <a:rPr lang="en-US" dirty="0"/>
              <a:t>Examples: Francis Turbine,</a:t>
            </a:r>
            <a:br>
              <a:rPr lang="en-US" dirty="0"/>
            </a:br>
            <a:r>
              <a:rPr lang="en-US" dirty="0"/>
              <a:t>invented by James Francis</a:t>
            </a:r>
            <a:br>
              <a:rPr lang="en-US" dirty="0"/>
            </a:br>
            <a:r>
              <a:rPr lang="en-US" dirty="0"/>
              <a:t>in 1848</a:t>
            </a:r>
          </a:p>
          <a:p>
            <a:r>
              <a:rPr lang="en-US" dirty="0"/>
              <a:t>Image at left shows example</a:t>
            </a:r>
            <a:br>
              <a:rPr lang="en-US" dirty="0"/>
            </a:br>
            <a:r>
              <a:rPr lang="en-US" dirty="0"/>
              <a:t>from Three Gorges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290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6326088"/>
            <a:ext cx="662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http://en.wikipedia.org/wiki/Francis_turbine#/media/File:Sanxia_Runner04_300.jpg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5094059"/>
            <a:ext cx="3911392" cy="76944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200" dirty="0"/>
              <a:t>Full output in 2012; 98.8</a:t>
            </a:r>
            <a:br>
              <a:rPr lang="en-US" sz="2200" dirty="0"/>
            </a:br>
            <a:r>
              <a:rPr lang="en-US" sz="2200" dirty="0" err="1"/>
              <a:t>TWh</a:t>
            </a:r>
            <a:r>
              <a:rPr lang="en-US" sz="2200" dirty="0"/>
              <a:t> in 2014; US total 259 </a:t>
            </a:r>
            <a:r>
              <a:rPr lang="en-US" sz="2200" dirty="0" err="1"/>
              <a:t>TWh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728167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Waterwheels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very efficient, but can be considered for micro hydro situations in which the head is low</a:t>
            </a:r>
          </a:p>
          <a:p>
            <a:r>
              <a:rPr lang="en-US" dirty="0"/>
              <a:t>Relatively simple to install</a:t>
            </a:r>
          </a:p>
          <a:p>
            <a:r>
              <a:rPr lang="en-US" dirty="0"/>
              <a:t>Often viewed as aesthetically pleasing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6176665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http://www.british-hydro.org/waterwheels.html</a:t>
            </a:r>
          </a:p>
        </p:txBody>
      </p:sp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76316"/>
            <a:ext cx="3467496" cy="260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3295649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093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Hydro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Diversion (also known as run-of-river)</a:t>
            </a:r>
          </a:p>
          <a:p>
            <a:pPr lvl="1"/>
            <a:r>
              <a:rPr lang="en-US" dirty="0"/>
              <a:t>Some of the water is</a:t>
            </a:r>
            <a:br>
              <a:rPr lang="en-US" dirty="0"/>
            </a:br>
            <a:r>
              <a:rPr lang="en-US" dirty="0"/>
              <a:t>channeled into a canal</a:t>
            </a:r>
            <a:br>
              <a:rPr lang="en-US" dirty="0"/>
            </a:br>
            <a:r>
              <a:rPr lang="en-US" dirty="0"/>
              <a:t>or penstock and through</a:t>
            </a:r>
            <a:br>
              <a:rPr lang="en-US" dirty="0"/>
            </a:br>
            <a:r>
              <a:rPr lang="en-US" dirty="0"/>
              <a:t>the turbine</a:t>
            </a:r>
          </a:p>
          <a:p>
            <a:pPr lvl="1"/>
            <a:r>
              <a:rPr lang="en-US" dirty="0"/>
              <a:t>It will tend to have little</a:t>
            </a:r>
            <a:br>
              <a:rPr lang="en-US" dirty="0"/>
            </a:br>
            <a:r>
              <a:rPr lang="en-US" dirty="0"/>
              <a:t>or no storage; the energy</a:t>
            </a:r>
            <a:br>
              <a:rPr lang="en-US" dirty="0"/>
            </a:br>
            <a:r>
              <a:rPr lang="en-US" dirty="0"/>
              <a:t>associated with water that</a:t>
            </a:r>
            <a:br>
              <a:rPr lang="en-US" dirty="0"/>
            </a:br>
            <a:r>
              <a:rPr lang="en-US" dirty="0"/>
              <a:t>is not diverted is lost</a:t>
            </a:r>
          </a:p>
          <a:p>
            <a:pPr lvl="1"/>
            <a:r>
              <a:rPr lang="en-US" dirty="0"/>
              <a:t>Because there is no need</a:t>
            </a:r>
            <a:br>
              <a:rPr lang="en-US" dirty="0"/>
            </a:br>
            <a:r>
              <a:rPr lang="en-US" dirty="0"/>
              <a:t>to build a dam, diversion hydro often has less environment impact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80226" name="Picture 2" descr="Photo of an aerial view of a river with a waterfall and no dam. The hydropower intake and outlet are labeled. The intake is above the waterfall; the outlet is below i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3810000" cy="290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6400800"/>
            <a:ext cx="6705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Image: http://energy.gov/eere/water/types-hydropower-plants</a:t>
            </a:r>
          </a:p>
        </p:txBody>
      </p:sp>
    </p:spTree>
    <p:extLst>
      <p:ext uri="{BB962C8B-B14F-4D97-AF65-F5344CB8AC3E}">
        <p14:creationId xmlns:p14="http://schemas.microsoft.com/office/powerpoint/2010/main" val="3663836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76200"/>
            <a:ext cx="8001000" cy="1066800"/>
          </a:xfrm>
          <a:noFill/>
        </p:spPr>
        <p:txBody>
          <a:bodyPr/>
          <a:lstStyle/>
          <a:p>
            <a:r>
              <a:rPr lang="en-US" altLang="en-US"/>
              <a:t>Wave Power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610600" cy="3733800"/>
          </a:xfrm>
        </p:spPr>
        <p:txBody>
          <a:bodyPr/>
          <a:lstStyle/>
          <a:p>
            <a:r>
              <a:rPr lang="en-US" altLang="en-US" dirty="0"/>
              <a:t>The potential energy available waves is quite high, with</a:t>
            </a:r>
            <a:br>
              <a:rPr lang="en-US" altLang="en-US" dirty="0"/>
            </a:br>
            <a:r>
              <a:rPr lang="en-US" altLang="en-US" dirty="0"/>
              <a:t>some estimates up to 2 TW (2000 GW) worldwide.  </a:t>
            </a:r>
          </a:p>
          <a:p>
            <a:r>
              <a:rPr lang="en-US" altLang="en-US" dirty="0"/>
              <a:t>The potential wave power per meter varies with the square of the wave height and linearly with the period</a:t>
            </a: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  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Three meter waves with an 8 second period produces about</a:t>
            </a:r>
            <a:br>
              <a:rPr lang="en-US" altLang="en-US" dirty="0"/>
            </a:br>
            <a:r>
              <a:rPr lang="en-US" altLang="en-US" dirty="0"/>
              <a:t>70.5 kW/m, while 15 meter waves with a 15 second period produces about 3.3 MW/m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454989"/>
              </p:ext>
            </p:extLst>
          </p:nvPr>
        </p:nvGraphicFramePr>
        <p:xfrm>
          <a:off x="1143000" y="3043612"/>
          <a:ext cx="1905000" cy="924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05" name="Equation" r:id="rId4" imgW="863280" imgH="419040" progId="Equation.DSMT4">
                  <p:embed/>
                </p:oleObj>
              </mc:Choice>
              <mc:Fallback>
                <p:oleObj name="Equation" r:id="rId4" imgW="8632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3043612"/>
                        <a:ext cx="1905000" cy="924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71800" y="4984432"/>
            <a:ext cx="5715000" cy="150810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Density of sea water, </a:t>
            </a:r>
            <a:r>
              <a:rPr lang="en-US" sz="2000" dirty="0">
                <a:latin typeface="Symbol" panose="05050102010706020507" pitchFamily="18" charset="2"/>
              </a:rPr>
              <a:t>r</a:t>
            </a:r>
            <a:r>
              <a:rPr lang="en-US" sz="2000" dirty="0"/>
              <a:t>, is 1025 kg/m</a:t>
            </a:r>
            <a:r>
              <a:rPr lang="en-US" sz="2000" baseline="30000" dirty="0"/>
              <a:t>3 </a:t>
            </a:r>
            <a:r>
              <a:rPr lang="en-US" sz="2000" dirty="0"/>
              <a:t>(give or take); </a:t>
            </a:r>
          </a:p>
          <a:p>
            <a:r>
              <a:rPr lang="en-US" sz="2000" dirty="0"/>
              <a:t>g (gravity) is  9.8 m/s</a:t>
            </a:r>
            <a:r>
              <a:rPr lang="en-US" sz="2000" baseline="30000" dirty="0"/>
              <a:t>2</a:t>
            </a:r>
            <a:r>
              <a:rPr lang="en-US" sz="2000" dirty="0"/>
              <a:t> ;</a:t>
            </a:r>
          </a:p>
          <a:p>
            <a:r>
              <a:rPr lang="en-US" sz="2000" dirty="0"/>
              <a:t>H is wave trough-crest height; and </a:t>
            </a:r>
          </a:p>
          <a:p>
            <a:r>
              <a:rPr lang="en-US" sz="2000" dirty="0"/>
              <a:t>T is period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 Power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929640"/>
          </a:xfrm>
        </p:spPr>
        <p:txBody>
          <a:bodyPr/>
          <a:lstStyle/>
          <a:p>
            <a:r>
              <a:rPr lang="en-US" dirty="0"/>
              <a:t>Waves are more complex, consisting of a number of superimposed frequencies</a:t>
            </a:r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9" t="41399" r="27996" b="8119"/>
          <a:stretch/>
        </p:blipFill>
        <p:spPr bwMode="auto">
          <a:xfrm>
            <a:off x="304800" y="2209800"/>
            <a:ext cx="532900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48400" y="1905000"/>
            <a:ext cx="1952779" cy="34163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A common </a:t>
            </a:r>
            <a:br>
              <a:rPr lang="en-US" sz="2400" dirty="0"/>
            </a:br>
            <a:r>
              <a:rPr lang="en-US" sz="2400" dirty="0"/>
              <a:t>way to </a:t>
            </a:r>
            <a:br>
              <a:rPr lang="en-US" sz="2400" dirty="0"/>
            </a:br>
            <a:r>
              <a:rPr lang="en-US" sz="2400" dirty="0"/>
              <a:t>estimate </a:t>
            </a:r>
            <a:br>
              <a:rPr lang="en-US" sz="2400" dirty="0"/>
            </a:br>
            <a:r>
              <a:rPr lang="en-US" sz="2400" dirty="0"/>
              <a:t>power is to </a:t>
            </a:r>
            <a:br>
              <a:rPr lang="en-US" sz="2400" dirty="0"/>
            </a:br>
            <a:r>
              <a:rPr lang="en-US" sz="2400" dirty="0"/>
              <a:t>just count the </a:t>
            </a:r>
            <a:br>
              <a:rPr lang="en-US" sz="2400" dirty="0"/>
            </a:br>
            <a:r>
              <a:rPr lang="en-US" sz="2400" dirty="0"/>
              <a:t>heights of the </a:t>
            </a:r>
            <a:br>
              <a:rPr lang="en-US" sz="2400" dirty="0"/>
            </a:br>
            <a:r>
              <a:rPr lang="en-US" sz="2400" dirty="0"/>
              <a:t>highest 1/3 of </a:t>
            </a:r>
            <a:br>
              <a:rPr lang="en-US" sz="2400" dirty="0"/>
            </a:br>
            <a:r>
              <a:rPr lang="en-US" sz="2400" dirty="0"/>
              <a:t>the waves, </a:t>
            </a:r>
            <a:br>
              <a:rPr lang="en-US" sz="2400" dirty="0"/>
            </a:br>
            <a:r>
              <a:rPr lang="en-US" sz="2400" dirty="0"/>
              <a:t>H</a:t>
            </a:r>
            <a:r>
              <a:rPr lang="en-US" sz="2400" baseline="-25000" dirty="0"/>
              <a:t>1/3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5971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 Wave Height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3733800"/>
          </a:xfrm>
        </p:spPr>
        <p:txBody>
          <a:bodyPr/>
          <a:lstStyle/>
          <a:p>
            <a:r>
              <a:rPr lang="en-US" dirty="0"/>
              <a:t>The significant wave height, H</a:t>
            </a:r>
            <a:r>
              <a:rPr lang="en-US" baseline="-25000" dirty="0"/>
              <a:t>s</a:t>
            </a:r>
            <a:r>
              <a:rPr lang="en-US" dirty="0"/>
              <a:t>, assumes a Rayleigh statistical distribution on the wave heights</a:t>
            </a:r>
          </a:p>
          <a:p>
            <a:r>
              <a:rPr lang="en-US" dirty="0"/>
              <a:t>Then </a:t>
            </a:r>
            <a:r>
              <a:rPr lang="en-US" dirty="0" err="1"/>
              <a:t>T</a:t>
            </a:r>
            <a:r>
              <a:rPr lang="en-US" baseline="-25000" dirty="0" err="1"/>
              <a:t>p</a:t>
            </a:r>
            <a:r>
              <a:rPr lang="en-US" dirty="0"/>
              <a:t> is associated</a:t>
            </a:r>
            <a:br>
              <a:rPr lang="en-US" dirty="0"/>
            </a:br>
            <a:r>
              <a:rPr lang="en-US" dirty="0"/>
              <a:t>with an assumed</a:t>
            </a:r>
            <a:br>
              <a:rPr lang="en-US" dirty="0"/>
            </a:br>
            <a:r>
              <a:rPr lang="en-US" dirty="0"/>
              <a:t>distribution of the</a:t>
            </a:r>
            <a:br>
              <a:rPr lang="en-US" dirty="0"/>
            </a:br>
            <a:r>
              <a:rPr lang="en-US" dirty="0"/>
              <a:t>wave periods</a:t>
            </a:r>
          </a:p>
          <a:p>
            <a:r>
              <a:rPr lang="en-US" dirty="0"/>
              <a:t>Then the power is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H</a:t>
            </a:r>
            <a:r>
              <a:rPr lang="en-US" baseline="-25000" dirty="0"/>
              <a:t>s</a:t>
            </a:r>
            <a:r>
              <a:rPr lang="en-US" dirty="0"/>
              <a:t> and </a:t>
            </a:r>
            <a:r>
              <a:rPr lang="en-US" dirty="0" err="1"/>
              <a:t>T</a:t>
            </a:r>
            <a:r>
              <a:rPr lang="en-US" baseline="-25000" dirty="0" err="1"/>
              <a:t>p</a:t>
            </a:r>
            <a:r>
              <a:rPr lang="en-US" dirty="0"/>
              <a:t> data is available for many locations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362200"/>
            <a:ext cx="503464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6248400"/>
            <a:ext cx="5943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Image source: http://upload.wikimedia.org/wikipedia/commons/8/87/Wavestats.svg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442139"/>
              </p:ext>
            </p:extLst>
          </p:nvPr>
        </p:nvGraphicFramePr>
        <p:xfrm>
          <a:off x="914400" y="5291772"/>
          <a:ext cx="4903788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2" name="Equation" r:id="rId4" imgW="2222280" imgH="253800" progId="Equation.DSMT4">
                  <p:embed/>
                </p:oleObj>
              </mc:Choice>
              <mc:Fallback>
                <p:oleObj name="Equation" r:id="rId4" imgW="2222280" imgH="253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291772"/>
                        <a:ext cx="4903788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28440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762000"/>
          </a:xfrm>
        </p:spPr>
        <p:txBody>
          <a:bodyPr/>
          <a:lstStyle/>
          <a:p>
            <a:r>
              <a:rPr lang="en-US" dirty="0"/>
              <a:t>Annual Average Wave Power (kW/m)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6172200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Source://www.energy.ca.gov/2006publications/CEC-500-2006-119/CEC-500-2006-119-D.PDF</a:t>
            </a:r>
          </a:p>
        </p:txBody>
      </p:sp>
      <p:pic>
        <p:nvPicPr>
          <p:cNvPr id="1751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772400" cy="491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1852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Can Be Significant Seasonal Variation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929640"/>
          </a:xfrm>
        </p:spPr>
        <p:txBody>
          <a:bodyPr/>
          <a:lstStyle/>
          <a:p>
            <a:r>
              <a:rPr lang="en-US" dirty="0"/>
              <a:t>Figure shows data for a site by Oregon; just like for other energy sources, capacity factors come into play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9100" y="6251377"/>
            <a:ext cx="7467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http://oceanenergy.epri.com/attachments/wave/reports/Ph_15_Oregon_Wave_Final_RB_121305.pdf</a:t>
            </a:r>
          </a:p>
        </p:txBody>
      </p:sp>
      <p:pic>
        <p:nvPicPr>
          <p:cNvPr id="1761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3" t="34398" r="19000" b="17604"/>
          <a:stretch/>
        </p:blipFill>
        <p:spPr bwMode="auto">
          <a:xfrm>
            <a:off x="381000" y="2286000"/>
            <a:ext cx="7067550" cy="362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43800" y="2743200"/>
            <a:ext cx="1371600" cy="267765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CF values</a:t>
            </a:r>
            <a:br>
              <a:rPr lang="en-US" sz="2400" dirty="0"/>
            </a:br>
            <a:r>
              <a:rPr lang="en-US" sz="2400" dirty="0"/>
              <a:t>tend to</a:t>
            </a:r>
            <a:br>
              <a:rPr lang="en-US" sz="2400" dirty="0"/>
            </a:br>
            <a:r>
              <a:rPr lang="en-US" sz="2400" dirty="0"/>
              <a:t>be no</a:t>
            </a:r>
            <a:br>
              <a:rPr lang="en-US" sz="2400" dirty="0"/>
            </a:br>
            <a:r>
              <a:rPr lang="en-US" sz="2400" dirty="0"/>
              <a:t>more</a:t>
            </a:r>
            <a:br>
              <a:rPr lang="en-US" sz="2400" dirty="0"/>
            </a:br>
            <a:r>
              <a:rPr lang="en-US" sz="2400" dirty="0"/>
              <a:t>than </a:t>
            </a:r>
            <a:br>
              <a:rPr lang="en-US" sz="2400" dirty="0"/>
            </a:br>
            <a:r>
              <a:rPr lang="en-US" sz="2400" dirty="0"/>
              <a:t>30%</a:t>
            </a:r>
          </a:p>
        </p:txBody>
      </p:sp>
    </p:spTree>
    <p:extLst>
      <p:ext uri="{BB962C8B-B14F-4D97-AF65-F5344CB8AC3E}">
        <p14:creationId xmlns:p14="http://schemas.microsoft.com/office/powerpoint/2010/main" val="7673682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 Energy Conversion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1158240"/>
          </a:xfrm>
        </p:spPr>
        <p:txBody>
          <a:bodyPr/>
          <a:lstStyle/>
          <a:p>
            <a:r>
              <a:rPr lang="en-US" dirty="0"/>
              <a:t>Industry is in infancy, so different technologies are being considered</a:t>
            </a:r>
          </a:p>
          <a:p>
            <a:pPr lvl="1"/>
            <a:r>
              <a:rPr lang="en-US" dirty="0"/>
              <a:t>More than 1000 have been patented!</a:t>
            </a:r>
          </a:p>
          <a:p>
            <a:r>
              <a:rPr lang="en-US" dirty="0"/>
              <a:t>Creating durable, economic devices is challenging!</a:t>
            </a:r>
          </a:p>
          <a:p>
            <a:r>
              <a:rPr lang="en-US" dirty="0"/>
              <a:t>Design is partially driven by location </a:t>
            </a:r>
          </a:p>
          <a:p>
            <a:pPr lvl="1"/>
            <a:r>
              <a:rPr lang="en-US" dirty="0"/>
              <a:t>Close to shore: easier to maintain, close to utility, waves coming in fixed direction, smaller waves so conditions less extreme; but wave power is less; tidal issues could also be a concern</a:t>
            </a:r>
          </a:p>
          <a:p>
            <a:pPr lvl="1"/>
            <a:r>
              <a:rPr lang="en-US" dirty="0"/>
              <a:t>Offshore are in deeper water and subject to more extreme conditions; but wave power is higher and tidal issues are less; wave directions more variable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8828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 Energy Conversion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1082040"/>
          </a:xfrm>
        </p:spPr>
        <p:txBody>
          <a:bodyPr/>
          <a:lstStyle/>
          <a:p>
            <a:r>
              <a:rPr lang="en-US" dirty="0"/>
              <a:t>Major design technologies</a:t>
            </a:r>
          </a:p>
          <a:p>
            <a:pPr lvl="1"/>
            <a:r>
              <a:rPr lang="en-US" dirty="0"/>
              <a:t>(1) Point absorber buoy: buoy goes up and down to drive pumps to generate electricity</a:t>
            </a:r>
          </a:p>
          <a:p>
            <a:pPr lvl="1"/>
            <a:r>
              <a:rPr lang="en-US" dirty="0"/>
              <a:t>(2) Surface attenuator: device flexes as waves go by, driving pumps that generate electricity</a:t>
            </a:r>
          </a:p>
          <a:p>
            <a:pPr lvl="1"/>
            <a:r>
              <a:rPr lang="en-US" dirty="0"/>
              <a:t>(3) Oscillating wave surge: one end fixed, the other is free to</a:t>
            </a:r>
            <a:br>
              <a:rPr lang="en-US" dirty="0"/>
            </a:br>
            <a:r>
              <a:rPr lang="en-US" dirty="0"/>
              <a:t>move; energy collected from relative motion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177154" name="Picture 2" descr="http://upload.wikimedia.org/wikipedia/commons/thumb/7/7a/Wave_energy_concepts_overview_numbered.png/1920px-Wave_energy_concepts_overview_numbere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94"/>
          <a:stretch/>
        </p:blipFill>
        <p:spPr bwMode="auto">
          <a:xfrm>
            <a:off x="1066800" y="4108119"/>
            <a:ext cx="6583680" cy="227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62484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Source: http://en.wikipedia.org/wiki/Wave_power</a:t>
            </a:r>
          </a:p>
        </p:txBody>
      </p:sp>
    </p:spTree>
    <p:extLst>
      <p:ext uri="{BB962C8B-B14F-4D97-AF65-F5344CB8AC3E}">
        <p14:creationId xmlns:p14="http://schemas.microsoft.com/office/powerpoint/2010/main" val="38508465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 Energy Conversion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(4) Oscillating water column: waves compress air, which is used to generate electricity</a:t>
            </a:r>
          </a:p>
          <a:p>
            <a:pPr lvl="1"/>
            <a:r>
              <a:rPr lang="en-US" dirty="0"/>
              <a:t>(5) Overtopping device: wave velocity used to fill a reservoir, with energy captured by low head turbines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5" name="Picture 2" descr="http://upload.wikimedia.org/wikipedia/commons/thumb/7/7a/Wave_energy_concepts_overview_numbered.png/1920px-Wave_energy_concepts_overview_numbere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28"/>
          <a:stretch/>
        </p:blipFill>
        <p:spPr bwMode="auto">
          <a:xfrm>
            <a:off x="1219200" y="3657600"/>
            <a:ext cx="6400800" cy="227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62484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Source: http://en.wikipedia.org/wiki/Wave_power</a:t>
            </a:r>
          </a:p>
        </p:txBody>
      </p:sp>
    </p:spTree>
    <p:extLst>
      <p:ext uri="{BB962C8B-B14F-4D97-AF65-F5344CB8AC3E}">
        <p14:creationId xmlns:p14="http://schemas.microsoft.com/office/powerpoint/2010/main" val="2337429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World’s largest wave park” was the </a:t>
            </a:r>
            <a:r>
              <a:rPr lang="en-US" altLang="en-US" dirty="0" err="1"/>
              <a:t>Agucadoura</a:t>
            </a:r>
            <a:r>
              <a:rPr lang="en-US" altLang="en-US" dirty="0"/>
              <a:t> Wave Farm in Portugal, with capacity of </a:t>
            </a:r>
            <a:br>
              <a:rPr lang="en-US" altLang="en-US" dirty="0"/>
            </a:br>
            <a:r>
              <a:rPr lang="en-US" altLang="en-US" dirty="0"/>
              <a:t>2.25 MW</a:t>
            </a:r>
          </a:p>
          <a:p>
            <a:r>
              <a:rPr lang="en-US" altLang="en-US" dirty="0"/>
              <a:t>Each of three devices was 142m long, and has a diameter of  3.5 m, and uses 700 metric tons of steel</a:t>
            </a:r>
          </a:p>
          <a:p>
            <a:r>
              <a:rPr lang="en-US" altLang="en-US" dirty="0"/>
              <a:t>Surface attenuator design, using high pressure oil</a:t>
            </a:r>
          </a:p>
          <a:p>
            <a:r>
              <a:rPr lang="en-US" altLang="en-US" dirty="0"/>
              <a:t>Capacity factor seemed to be about</a:t>
            </a:r>
            <a:br>
              <a:rPr lang="en-US" altLang="en-US" dirty="0"/>
            </a:br>
            <a:r>
              <a:rPr lang="en-US" altLang="en-US" dirty="0"/>
              <a:t>20%</a:t>
            </a:r>
          </a:p>
          <a:p>
            <a:r>
              <a:rPr lang="en-US" altLang="en-US" dirty="0"/>
              <a:t>In-service for less than one year</a:t>
            </a:r>
            <a:br>
              <a:rPr lang="en-US" altLang="en-US" dirty="0"/>
            </a:br>
            <a:r>
              <a:rPr lang="en-US" altLang="en-US" dirty="0"/>
              <a:t>(2008) </a:t>
            </a:r>
          </a:p>
          <a:p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5" name="Picture 4" descr="File:Pelamis bursts out of a wav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91000"/>
            <a:ext cx="3124200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388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Oyster 800 Wave Energy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Device is 26 m in width, installed at a depth of 13 m, about 500 m from shore; can produce 800 kW</a:t>
            </a:r>
          </a:p>
          <a:p>
            <a:pPr lvl="1"/>
            <a:r>
              <a:rPr lang="en-US" dirty="0"/>
              <a:t>Located by Orkney, Scotland, UK</a:t>
            </a:r>
          </a:p>
          <a:p>
            <a:r>
              <a:rPr lang="en-US" dirty="0"/>
              <a:t>Company (Aquamarine Power) claims three benefits: simplicity, survivability, and shore-based</a:t>
            </a:r>
          </a:p>
          <a:p>
            <a:r>
              <a:rPr lang="en-US" dirty="0"/>
              <a:t>Unit has operated for </a:t>
            </a:r>
            <a:br>
              <a:rPr lang="en-US" dirty="0"/>
            </a:br>
            <a:r>
              <a:rPr lang="en-US" dirty="0"/>
              <a:t>20,000 hours; 70% of |</a:t>
            </a:r>
            <a:br>
              <a:rPr lang="en-US" dirty="0"/>
            </a:br>
            <a:r>
              <a:rPr lang="en-US" dirty="0"/>
              <a:t>energy is from October </a:t>
            </a:r>
            <a:br>
              <a:rPr lang="en-US" dirty="0"/>
            </a:br>
            <a:r>
              <a:rPr lang="en-US" dirty="0"/>
              <a:t>to March; overhaul </a:t>
            </a:r>
            <a:br>
              <a:rPr lang="en-US" dirty="0"/>
            </a:br>
            <a:r>
              <a:rPr lang="en-US" dirty="0"/>
              <a:t>during summer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5864423"/>
            <a:ext cx="6553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http://www.aquamarinepower.com/projects/oyster-800-project-orkney/</a:t>
            </a:r>
          </a:p>
        </p:txBody>
      </p:sp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57600"/>
            <a:ext cx="4495800" cy="230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63246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https://www.youtube.com/watch?v=fCheEfaoCOs</a:t>
            </a:r>
          </a:p>
        </p:txBody>
      </p:sp>
    </p:spTree>
    <p:extLst>
      <p:ext uri="{BB962C8B-B14F-4D97-AF65-F5344CB8AC3E}">
        <p14:creationId xmlns:p14="http://schemas.microsoft.com/office/powerpoint/2010/main" val="3581184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Hydro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3733800"/>
          </a:xfrm>
        </p:spPr>
        <p:txBody>
          <a:bodyPr/>
          <a:lstStyle/>
          <a:p>
            <a:r>
              <a:rPr lang="en-US" dirty="0"/>
              <a:t>Pumped Storage</a:t>
            </a:r>
          </a:p>
          <a:p>
            <a:pPr lvl="1"/>
            <a:r>
              <a:rPr lang="en-US" dirty="0"/>
              <a:t>Uses the potential energy of water to "store" electricity</a:t>
            </a:r>
          </a:p>
          <a:p>
            <a:pPr lvl="1"/>
            <a:r>
              <a:rPr lang="en-US" dirty="0"/>
              <a:t>Part of the time it works as a conventional impoundment hydro plant with water in a high reservoir flowing through the turbine to a lower reservoir (or lake/river)</a:t>
            </a:r>
          </a:p>
          <a:p>
            <a:pPr lvl="1"/>
            <a:r>
              <a:rPr lang="en-US" dirty="0"/>
              <a:t> Part of the time it functions as a large load as water is pumped from the lower reservoir back to the higher reservoir</a:t>
            </a:r>
          </a:p>
          <a:p>
            <a:pPr lvl="1"/>
            <a:r>
              <a:rPr lang="en-US" dirty="0"/>
              <a:t>Works as a generator when the price of electricity is high (e.g., during the day) and as a load when price of electricity is low (e.g., during the night)</a:t>
            </a:r>
          </a:p>
          <a:p>
            <a:pPr lvl="1"/>
            <a:r>
              <a:rPr lang="en-US" dirty="0"/>
              <a:t>Round trip efficiency can be up to 80%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137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762000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en-US" altLang="en-US" sz="2800" dirty="0"/>
              <a:t>Hydro Power – 2006 </a:t>
            </a:r>
            <a:br>
              <a:rPr lang="en-US" altLang="en-US" sz="2800" dirty="0"/>
            </a:br>
            <a:r>
              <a:rPr lang="en-US" altLang="en-US" sz="2000" dirty="0"/>
              <a:t>(Most Widely Used Renewable Resource)</a:t>
            </a:r>
            <a:endParaRPr lang="en-US" altLang="en-US" sz="2800" dirty="0"/>
          </a:p>
        </p:txBody>
      </p:sp>
      <p:sp>
        <p:nvSpPr>
          <p:cNvPr id="717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200" dirty="0">
                <a:latin typeface="+mj-lt"/>
              </a:rPr>
              <a:t>Hydro power is the most widely used renewable resource in the world.  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2200" dirty="0">
                <a:latin typeface="+mj-lt"/>
              </a:rPr>
              <a:t>U.S. 2.9 quad (billions of kWh);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en-US" sz="1800" dirty="0">
                <a:latin typeface="+mj-lt"/>
              </a:rPr>
              <a:t>~ 3% of total energy,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en-US" sz="1800" dirty="0">
                <a:latin typeface="+mj-lt"/>
              </a:rPr>
              <a:t>~ 9% of total electricity.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200" dirty="0">
                <a:latin typeface="+mj-lt"/>
              </a:rPr>
              <a:t>Worldwide hydro (2006) </a:t>
            </a:r>
            <a:r>
              <a:rPr lang="en-US" altLang="en-US" sz="1800" dirty="0">
                <a:latin typeface="+mj-lt"/>
              </a:rPr>
              <a:t>(billion </a:t>
            </a:r>
            <a:r>
              <a:rPr lang="en-US" altLang="en-US" sz="1800" dirty="0" err="1">
                <a:latin typeface="+mj-lt"/>
              </a:rPr>
              <a:t>kWhs</a:t>
            </a:r>
            <a:r>
              <a:rPr lang="en-US" altLang="en-US" sz="1800" dirty="0">
                <a:latin typeface="+mj-lt"/>
              </a:rPr>
              <a:t>, % energy demand): </a:t>
            </a:r>
            <a:endParaRPr lang="en-US" altLang="en-US" sz="2200" dirty="0">
              <a:latin typeface="+mj-lt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en-US" sz="1600" dirty="0">
                <a:latin typeface="+mj-lt"/>
              </a:rPr>
              <a:t>Canada (352, 59%),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en-US" sz="1600" dirty="0">
                <a:latin typeface="+mj-lt"/>
              </a:rPr>
              <a:t>Brazil (345, 84%),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en-US" sz="1600" dirty="0">
                <a:latin typeface="+mj-lt"/>
              </a:rPr>
              <a:t>Norway (118, 98%),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en-US" sz="1600" dirty="0">
                <a:latin typeface="+mj-lt"/>
              </a:rPr>
              <a:t>China (431, 16%),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en-US" sz="1600" dirty="0">
                <a:latin typeface="+mj-lt"/>
              </a:rPr>
              <a:t>South America is about 2/3 hydro (639.6/951.0)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en-US" sz="1600" dirty="0">
                <a:latin typeface="+mj-lt"/>
              </a:rPr>
              <a:t>Worldwide (2998, 16.6%)</a:t>
            </a:r>
          </a:p>
          <a:p>
            <a:endParaRPr lang="en-US" altLang="en-US" dirty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762000" y="6172200"/>
            <a:ext cx="70483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12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SzPct val="100000"/>
              <a:buFont typeface="Wingdings" panose="05000000000000000000" pitchFamily="2" charset="2"/>
              <a:buNone/>
            </a:pPr>
            <a:r>
              <a:rPr lang="en-US" altLang="en-US" sz="1600" dirty="0"/>
              <a:t>http://www.eia.doe.gov/emeu/international/RecentElectricityGenerationByType.xls</a:t>
            </a:r>
          </a:p>
        </p:txBody>
      </p:sp>
    </p:spTree>
    <p:extLst>
      <p:ext uri="{BB962C8B-B14F-4D97-AF65-F5344CB8AC3E}">
        <p14:creationId xmlns:p14="http://schemas.microsoft.com/office/powerpoint/2010/main" val="160991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489284" y="228600"/>
            <a:ext cx="8458200" cy="533400"/>
          </a:xfrm>
        </p:spPr>
        <p:txBody>
          <a:bodyPr/>
          <a:lstStyle/>
          <a:p>
            <a:r>
              <a:rPr lang="en-US" altLang="en-US" dirty="0"/>
              <a:t>Largest Hydro US: Grand Coulee, WA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>
          <a:xfrm>
            <a:off x="228600" y="1219200"/>
            <a:ext cx="8763000" cy="2514600"/>
          </a:xfrm>
        </p:spPr>
        <p:txBody>
          <a:bodyPr/>
          <a:lstStyle/>
          <a:p>
            <a:r>
              <a:rPr lang="en-US" altLang="en-US" dirty="0"/>
              <a:t>Largest hydro power station is US is on the Columbia River in Washington State.  It was opened in 1942, and now has a total capacity of 6.8 GW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dirty="0"/>
              <a:t>Hydraulic head is 380 feet; reservoir size is 125 </a:t>
            </a:r>
            <a:r>
              <a:rPr lang="en-US" altLang="en-US" dirty="0" err="1"/>
              <a:t>sq</a:t>
            </a:r>
            <a:r>
              <a:rPr lang="en-US" altLang="en-US" dirty="0"/>
              <a:t> miles</a:t>
            </a:r>
          </a:p>
          <a:p>
            <a:endParaRPr lang="en-US" altLang="en-US" dirty="0"/>
          </a:p>
        </p:txBody>
      </p:sp>
      <p:pic>
        <p:nvPicPr>
          <p:cNvPr id="9220" name="Picture 5" descr="File:Grand Coulee NAS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76600"/>
            <a:ext cx="46482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2514600" y="6400800"/>
            <a:ext cx="4200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12500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SzPct val="100000"/>
              <a:buFont typeface="Wingdings" panose="05000000000000000000" pitchFamily="2" charset="2"/>
              <a:buNone/>
            </a:pPr>
            <a:r>
              <a:rPr lang="en-US" altLang="en-US" sz="1600"/>
              <a:t>http://en.wikipedia.org/wiki/Grand_Coulee_Dam</a:t>
            </a:r>
          </a:p>
        </p:txBody>
      </p:sp>
      <p:pic>
        <p:nvPicPr>
          <p:cNvPr id="9222" name="Picture 8" descr="File:Grand Coulee Dam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3810000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316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420100" cy="609600"/>
          </a:xfrm>
        </p:spPr>
        <p:txBody>
          <a:bodyPr/>
          <a:lstStyle/>
          <a:p>
            <a:r>
              <a:rPr lang="en-US" altLang="en-US" sz="3200" dirty="0"/>
              <a:t>Lighting Africa, Grand Inga, DR Congo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304800" y="1371600"/>
            <a:ext cx="8686800" cy="457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sz="2400" dirty="0">
                <a:latin typeface="+mj-lt"/>
              </a:rPr>
              <a:t>Africa’s 2006 Total electric consumption was 547 </a:t>
            </a:r>
            <a:r>
              <a:rPr lang="en-US" altLang="en-US" sz="2400" dirty="0" err="1">
                <a:latin typeface="+mj-lt"/>
              </a:rPr>
              <a:t>TWh</a:t>
            </a:r>
            <a:r>
              <a:rPr lang="en-US" altLang="en-US" sz="2400" dirty="0">
                <a:latin typeface="+mj-lt"/>
              </a:rPr>
              <a:t>,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en-US" sz="2400" dirty="0">
                <a:latin typeface="+mj-lt"/>
              </a:rPr>
              <a:t>		</a:t>
            </a:r>
            <a:r>
              <a:rPr lang="en-US" altLang="en-US" sz="2000" dirty="0">
                <a:latin typeface="+mj-lt"/>
              </a:rPr>
              <a:t>(less than Canada’s 594 </a:t>
            </a:r>
            <a:r>
              <a:rPr lang="en-US" altLang="en-US" sz="2000" dirty="0" err="1">
                <a:latin typeface="+mj-lt"/>
              </a:rPr>
              <a:t>TWh</a:t>
            </a:r>
            <a:r>
              <a:rPr lang="en-US" altLang="en-US" sz="2000" dirty="0">
                <a:latin typeface="+mj-lt"/>
              </a:rPr>
              <a:t>)  </a:t>
            </a:r>
            <a:endParaRPr lang="en-US" altLang="en-US" sz="2400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altLang="en-US" sz="2400" dirty="0">
                <a:latin typeface="+mj-lt"/>
              </a:rPr>
              <a:t>South Africa (228 </a:t>
            </a:r>
            <a:r>
              <a:rPr lang="en-US" altLang="en-US" sz="2400" dirty="0" err="1">
                <a:latin typeface="+mj-lt"/>
              </a:rPr>
              <a:t>TWh</a:t>
            </a:r>
            <a:r>
              <a:rPr lang="en-US" altLang="en-US" sz="2400" dirty="0">
                <a:latin typeface="+mj-lt"/>
              </a:rPr>
              <a:t>) and Egypt (109 </a:t>
            </a:r>
            <a:r>
              <a:rPr lang="en-US" altLang="en-US" sz="2400" dirty="0" err="1">
                <a:latin typeface="+mj-lt"/>
              </a:rPr>
              <a:t>TWh</a:t>
            </a:r>
            <a:r>
              <a:rPr lang="en-US" altLang="en-US" sz="2400" dirty="0">
                <a:latin typeface="+mj-lt"/>
              </a:rPr>
              <a:t>) </a:t>
            </a:r>
          </a:p>
          <a:p>
            <a:pPr>
              <a:spcAft>
                <a:spcPts val="600"/>
              </a:spcAft>
            </a:pPr>
            <a:r>
              <a:rPr lang="en-US" altLang="en-US" sz="240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US" altLang="en-US" sz="2400" dirty="0">
                <a:latin typeface="+mj-lt"/>
              </a:rPr>
              <a:t>257 </a:t>
            </a:r>
            <a:r>
              <a:rPr lang="en-US" altLang="en-US" sz="2400" dirty="0" err="1">
                <a:latin typeface="+mj-lt"/>
              </a:rPr>
              <a:t>TWh</a:t>
            </a:r>
            <a:r>
              <a:rPr lang="en-US" altLang="en-US" sz="2400" dirty="0">
                <a:latin typeface="+mj-lt"/>
              </a:rPr>
              <a:t> for 800M remaining people, a value of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2400" dirty="0">
                <a:latin typeface="+mj-lt"/>
              </a:rPr>
              <a:t>~ 321 kWh per capita, </a:t>
            </a:r>
            <a:r>
              <a:rPr lang="en-US" altLang="en-US" sz="240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US" altLang="en-US" sz="2400" dirty="0">
                <a:latin typeface="+mj-lt"/>
              </a:rPr>
              <a:t>37 watts average consumption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200" dirty="0">
                <a:latin typeface="+mj-lt"/>
              </a:rPr>
              <a:t>Note, this value includes industrial, commercial and residential consumption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200" dirty="0">
                <a:latin typeface="+mj-lt"/>
              </a:rPr>
              <a:t>Total electric capacity in Africa (excepting South Africa and Egypt) is less than 60 GW, about 1/3 of which is hydro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200" dirty="0">
                <a:latin typeface="+mj-lt"/>
              </a:rPr>
              <a:t>Yet Africa has hydro electric capacity of 100’s of GW</a:t>
            </a:r>
          </a:p>
        </p:txBody>
      </p:sp>
    </p:spTree>
    <p:extLst>
      <p:ext uri="{BB962C8B-B14F-4D97-AF65-F5344CB8AC3E}">
        <p14:creationId xmlns:p14="http://schemas.microsoft.com/office/powerpoint/2010/main" val="441039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399382" y="152400"/>
            <a:ext cx="8435055" cy="681789"/>
          </a:xfrm>
        </p:spPr>
        <p:txBody>
          <a:bodyPr/>
          <a:lstStyle/>
          <a:p>
            <a:r>
              <a:rPr lang="en-US" altLang="en-US" sz="3200" dirty="0"/>
              <a:t>Lighting Africa:  Grand Inga, DR Congo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4294967295"/>
          </p:nvPr>
        </p:nvSpPr>
        <p:spPr>
          <a:xfrm>
            <a:off x="271462" y="1447800"/>
            <a:ext cx="8534400" cy="1524000"/>
          </a:xfrm>
        </p:spPr>
        <p:txBody>
          <a:bodyPr/>
          <a:lstStyle/>
          <a:p>
            <a:r>
              <a:rPr lang="en-US" altLang="en-US" sz="2400" dirty="0">
                <a:latin typeface="+mj-lt"/>
              </a:rPr>
              <a:t>Hydro at the Inga dams in Congo (on Congo River)</a:t>
            </a:r>
          </a:p>
          <a:p>
            <a:pPr marL="573088" lvl="1" indent="-342900"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+mj-lt"/>
              </a:rPr>
              <a:t>1.8 GW current capacity, </a:t>
            </a:r>
          </a:p>
          <a:p>
            <a:pPr marL="573088" lvl="1" indent="-342900"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+mj-lt"/>
              </a:rPr>
              <a:t>&gt;&gt; 40 GW potential capacity, w/ 370 </a:t>
            </a:r>
            <a:r>
              <a:rPr lang="en-US" altLang="en-US" sz="2000" dirty="0" err="1">
                <a:latin typeface="+mj-lt"/>
              </a:rPr>
              <a:t>TWh</a:t>
            </a:r>
            <a:r>
              <a:rPr lang="en-US" altLang="en-US" sz="2000" dirty="0">
                <a:latin typeface="+mj-lt"/>
              </a:rPr>
              <a:t> annual energy production !  </a:t>
            </a:r>
          </a:p>
        </p:txBody>
      </p:sp>
      <p:pic>
        <p:nvPicPr>
          <p:cNvPr id="13316" name="Picture 2" descr="File:Inga04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45291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File:Inga 2006-projet.sv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429000"/>
            <a:ext cx="265271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87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685800"/>
          </a:xfrm>
        </p:spPr>
        <p:txBody>
          <a:bodyPr/>
          <a:lstStyle/>
          <a:p>
            <a:r>
              <a:rPr lang="en-US" dirty="0"/>
              <a:t>Pumped Storage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17937"/>
            <a:ext cx="4648200" cy="47141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Total installed U.S. capacity ~ 16,500 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812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962025"/>
            <a:ext cx="430003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6700" y="6194052"/>
            <a:ext cx="6819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http://www.hydroworld.com/content/dam/etc/medialib/new-lib/hydroreview/print-articles/volume-30/issue-2/48198.res/_jcr_content/renditions/pennwell.web.450.311.gif</a:t>
            </a:r>
          </a:p>
        </p:txBody>
      </p:sp>
      <p:pic>
        <p:nvPicPr>
          <p:cNvPr id="1812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94" y="1719535"/>
            <a:ext cx="4039856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66700" y="5917053"/>
            <a:ext cx="609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http://www.ferc.gov/industries/hydropower/gen-info/licensing/pump-storage/diagram-pump.asp</a:t>
            </a:r>
          </a:p>
        </p:txBody>
      </p:sp>
      <p:pic>
        <p:nvPicPr>
          <p:cNvPr id="1812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644" y="3965823"/>
            <a:ext cx="35433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8450" y="4276249"/>
            <a:ext cx="4425950" cy="150810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Example:  Raccoon Mountain – 650 MW</a:t>
            </a:r>
          </a:p>
          <a:p>
            <a:pPr marL="400050" lvl="1" indent="-228600">
              <a:buFont typeface="Arial" panose="020B0604020202020204" pitchFamily="34" charset="0"/>
              <a:buChar char="•"/>
            </a:pPr>
            <a:r>
              <a:rPr lang="en-US" sz="2000" dirty="0"/>
              <a:t>stores ~ 20 hours of water flow; </a:t>
            </a:r>
          </a:p>
          <a:p>
            <a:pPr marL="400050" lvl="1" indent="-228600">
              <a:buFont typeface="Arial" panose="020B0604020202020204" pitchFamily="34" charset="0"/>
              <a:buChar char="•"/>
            </a:pPr>
            <a:r>
              <a:rPr lang="en-US" sz="2000" dirty="0"/>
              <a:t>fills in 28 hours; </a:t>
            </a:r>
          </a:p>
          <a:p>
            <a:pPr marL="400050" lvl="1" indent="-228600">
              <a:buFont typeface="Arial" panose="020B0604020202020204" pitchFamily="34" charset="0"/>
              <a:buChar char="•"/>
            </a:pPr>
            <a:r>
              <a:rPr lang="en-US" sz="2000" dirty="0"/>
              <a:t>water levels change 100 ft </a:t>
            </a:r>
          </a:p>
        </p:txBody>
      </p:sp>
    </p:spTree>
    <p:extLst>
      <p:ext uri="{BB962C8B-B14F-4D97-AF65-F5344CB8AC3E}">
        <p14:creationId xmlns:p14="http://schemas.microsoft.com/office/powerpoint/2010/main" val="169430384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11641</TotalTime>
  <Words>2125</Words>
  <Application>Microsoft Office PowerPoint</Application>
  <PresentationFormat>On-screen Show (4:3)</PresentationFormat>
  <Paragraphs>316</Paragraphs>
  <Slides>39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Helvetica</vt:lpstr>
      <vt:lpstr>Symbol</vt:lpstr>
      <vt:lpstr>Times New Roman</vt:lpstr>
      <vt:lpstr>Wingdings</vt:lpstr>
      <vt:lpstr>Capsules</vt:lpstr>
      <vt:lpstr>Equation</vt:lpstr>
      <vt:lpstr>MathType 6.0 Equation</vt:lpstr>
      <vt:lpstr>ECE 333  Green Electric Energy</vt:lpstr>
      <vt:lpstr>Announcements</vt:lpstr>
      <vt:lpstr>Types of Hydro</vt:lpstr>
      <vt:lpstr>Types of Hydro</vt:lpstr>
      <vt:lpstr>Hydro Power – 2006  (Most Widely Used Renewable Resource)</vt:lpstr>
      <vt:lpstr>Largest Hydro US: Grand Coulee, WA</vt:lpstr>
      <vt:lpstr>Lighting Africa, Grand Inga, DR Congo</vt:lpstr>
      <vt:lpstr>Lighting Africa:  Grand Inga, DR Congo</vt:lpstr>
      <vt:lpstr>Pumped Storage Example</vt:lpstr>
      <vt:lpstr>Useful Conversions for Water</vt:lpstr>
      <vt:lpstr>Micro Hydro (less than 100 kW)</vt:lpstr>
      <vt:lpstr>PowerPoint Presentation</vt:lpstr>
      <vt:lpstr>PowerPoint Presentation</vt:lpstr>
      <vt:lpstr>Pipe Head Loss </vt:lpstr>
      <vt:lpstr>Head Loss from Pipes</vt:lpstr>
      <vt:lpstr>Water Tower Example</vt:lpstr>
      <vt:lpstr>Water Tower Example, cont’d</vt:lpstr>
      <vt:lpstr>Micro Hydro Setup </vt:lpstr>
      <vt:lpstr>Pipe Losses</vt:lpstr>
      <vt:lpstr>Power Theoretically Available</vt:lpstr>
      <vt:lpstr>Hazen-Williams Loss Equation</vt:lpstr>
      <vt:lpstr>Salt Fork River Example</vt:lpstr>
      <vt:lpstr>Homer Lake Hydro Example</vt:lpstr>
      <vt:lpstr>Homer Lake Hydro Example</vt:lpstr>
      <vt:lpstr>Optimal Flow Rate</vt:lpstr>
      <vt:lpstr>Turbine Design - 3 Approaches</vt:lpstr>
      <vt:lpstr>Impulse Turbine Example:  Pelton Wheel</vt:lpstr>
      <vt:lpstr>Reaction Turbines </vt:lpstr>
      <vt:lpstr>Waterwheels</vt:lpstr>
      <vt:lpstr>Wave Power</vt:lpstr>
      <vt:lpstr>Wave Power </vt:lpstr>
      <vt:lpstr>Significant Wave Height</vt:lpstr>
      <vt:lpstr>Annual Average Wave Power (kW/m)</vt:lpstr>
      <vt:lpstr>There Can Be Significant Seasonal Variation</vt:lpstr>
      <vt:lpstr>Wave Energy Conversion Technologies</vt:lpstr>
      <vt:lpstr>Wave Energy Conversion Technologies</vt:lpstr>
      <vt:lpstr>Wave Energy Conversion Technologies</vt:lpstr>
      <vt:lpstr>Wave Power</vt:lpstr>
      <vt:lpstr>Oyster 800 Wave Energy Machine</vt:lpstr>
    </vt:vector>
  </TitlesOfParts>
  <Company>ECE - 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310</dc:title>
  <dc:creator>ECE Publications</dc:creator>
  <cp:lastModifiedBy>Karl Reinhard</cp:lastModifiedBy>
  <cp:revision>779</cp:revision>
  <cp:lastPrinted>2015-04-05T18:58:12Z</cp:lastPrinted>
  <dcterms:created xsi:type="dcterms:W3CDTF">2000-05-11T14:27:08Z</dcterms:created>
  <dcterms:modified xsi:type="dcterms:W3CDTF">2018-04-19T15:55:59Z</dcterms:modified>
</cp:coreProperties>
</file>